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4"/>
  </p:sldMasterIdLst>
  <p:notesMasterIdLst>
    <p:notesMasterId r:id="rId19"/>
  </p:notesMasterIdLst>
  <p:handoutMasterIdLst>
    <p:handoutMasterId r:id="rId20"/>
  </p:handoutMasterIdLst>
  <p:sldIdLst>
    <p:sldId id="278" r:id="rId5"/>
    <p:sldId id="521" r:id="rId6"/>
    <p:sldId id="510" r:id="rId7"/>
    <p:sldId id="504" r:id="rId8"/>
    <p:sldId id="512" r:id="rId9"/>
    <p:sldId id="511" r:id="rId10"/>
    <p:sldId id="513" r:id="rId11"/>
    <p:sldId id="514" r:id="rId12"/>
    <p:sldId id="515" r:id="rId13"/>
    <p:sldId id="516" r:id="rId14"/>
    <p:sldId id="520" r:id="rId15"/>
    <p:sldId id="518" r:id="rId16"/>
    <p:sldId id="522" r:id="rId17"/>
    <p:sldId id="32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D19F2C-4260-44B2-A81D-645151179259}" v="1" dt="2025-11-11T00:30:55.171"/>
  </p1510:revLst>
</p1510:revInfo>
</file>

<file path=ppt/tableStyles.xml><?xml version="1.0" encoding="utf-8"?>
<a:tblStyleLst xmlns:a="http://schemas.openxmlformats.org/drawingml/2006/main" def="{72833802-FEF1-4C79-8D5D-14CF1EAF98D9}">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157" autoAdjust="0"/>
  </p:normalViewPr>
  <p:slideViewPr>
    <p:cSldViewPr snapToGrid="0">
      <p:cViewPr varScale="1">
        <p:scale>
          <a:sx n="112" d="100"/>
          <a:sy n="112" d="100"/>
        </p:scale>
        <p:origin x="540" y="72"/>
      </p:cViewPr>
      <p:guideLst>
        <p:guide pos="3840"/>
        <p:guide orient="horz" pos="2160"/>
      </p:guideLst>
    </p:cSldViewPr>
  </p:slideViewPr>
  <p:outlineViewPr>
    <p:cViewPr>
      <p:scale>
        <a:sx n="33" d="100"/>
        <a:sy n="33" d="100"/>
      </p:scale>
      <p:origin x="0" y="-4320"/>
    </p:cViewPr>
  </p:outlineViewPr>
  <p:notesTextViewPr>
    <p:cViewPr>
      <p:scale>
        <a:sx n="3" d="2"/>
        <a:sy n="3" d="2"/>
      </p:scale>
      <p:origin x="0" y="0"/>
    </p:cViewPr>
  </p:notesTextViewPr>
  <p:sorterViewPr>
    <p:cViewPr>
      <p:scale>
        <a:sx n="100" d="100"/>
        <a:sy n="100" d="100"/>
      </p:scale>
      <p:origin x="0" y="-1757"/>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Sellapillai" userId="5a95c19abef8aa5e" providerId="LiveId" clId="{16E880E1-2AC6-4E70-A760-F9EC12A4619F}"/>
    <pc:docChg chg="custSel delSld modSld sldOrd">
      <pc:chgData name="Alexander Sellapillai" userId="5a95c19abef8aa5e" providerId="LiveId" clId="{16E880E1-2AC6-4E70-A760-F9EC12A4619F}" dt="2025-11-11T00:31:05.187" v="6" actId="1076"/>
      <pc:docMkLst>
        <pc:docMk/>
      </pc:docMkLst>
      <pc:sldChg chg="addSp delSp modSp mod">
        <pc:chgData name="Alexander Sellapillai" userId="5a95c19abef8aa5e" providerId="LiveId" clId="{16E880E1-2AC6-4E70-A760-F9EC12A4619F}" dt="2025-11-11T00:30:56.492" v="5" actId="1076"/>
        <pc:sldMkLst>
          <pc:docMk/>
          <pc:sldMk cId="2803092014" sldId="278"/>
        </pc:sldMkLst>
        <pc:picChg chg="add mod">
          <ac:chgData name="Alexander Sellapillai" userId="5a95c19abef8aa5e" providerId="LiveId" clId="{16E880E1-2AC6-4E70-A760-F9EC12A4619F}" dt="2025-11-11T00:30:56.492" v="5" actId="1076"/>
          <ac:picMkLst>
            <pc:docMk/>
            <pc:sldMk cId="2803092014" sldId="278"/>
            <ac:picMk id="2" creationId="{5383B85A-C2C5-7416-A851-8B9A2B94958C}"/>
          </ac:picMkLst>
        </pc:picChg>
        <pc:picChg chg="del">
          <ac:chgData name="Alexander Sellapillai" userId="5a95c19abef8aa5e" providerId="LiveId" clId="{16E880E1-2AC6-4E70-A760-F9EC12A4619F}" dt="2025-11-11T00:30:53.374" v="3" actId="478"/>
          <ac:picMkLst>
            <pc:docMk/>
            <pc:sldMk cId="2803092014" sldId="278"/>
            <ac:picMk id="12" creationId="{CA96E6C6-7C68-8363-38F5-E24829D8BCF3}"/>
          </ac:picMkLst>
        </pc:picChg>
      </pc:sldChg>
      <pc:sldChg chg="del">
        <pc:chgData name="Alexander Sellapillai" userId="5a95c19abef8aa5e" providerId="LiveId" clId="{16E880E1-2AC6-4E70-A760-F9EC12A4619F}" dt="2025-11-11T00:30:34.849" v="0" actId="47"/>
        <pc:sldMkLst>
          <pc:docMk/>
          <pc:sldMk cId="1706645619" sldId="497"/>
        </pc:sldMkLst>
      </pc:sldChg>
      <pc:sldChg chg="del">
        <pc:chgData name="Alexander Sellapillai" userId="5a95c19abef8aa5e" providerId="LiveId" clId="{16E880E1-2AC6-4E70-A760-F9EC12A4619F}" dt="2025-11-11T00:30:34.849" v="0" actId="47"/>
        <pc:sldMkLst>
          <pc:docMk/>
          <pc:sldMk cId="4100000711" sldId="498"/>
        </pc:sldMkLst>
      </pc:sldChg>
      <pc:sldChg chg="del">
        <pc:chgData name="Alexander Sellapillai" userId="5a95c19abef8aa5e" providerId="LiveId" clId="{16E880E1-2AC6-4E70-A760-F9EC12A4619F}" dt="2025-11-11T00:30:34.849" v="0" actId="47"/>
        <pc:sldMkLst>
          <pc:docMk/>
          <pc:sldMk cId="2006760664" sldId="499"/>
        </pc:sldMkLst>
      </pc:sldChg>
      <pc:sldChg chg="del">
        <pc:chgData name="Alexander Sellapillai" userId="5a95c19abef8aa5e" providerId="LiveId" clId="{16E880E1-2AC6-4E70-A760-F9EC12A4619F}" dt="2025-11-11T00:30:34.849" v="0" actId="47"/>
        <pc:sldMkLst>
          <pc:docMk/>
          <pc:sldMk cId="177715473" sldId="500"/>
        </pc:sldMkLst>
      </pc:sldChg>
      <pc:sldChg chg="del">
        <pc:chgData name="Alexander Sellapillai" userId="5a95c19abef8aa5e" providerId="LiveId" clId="{16E880E1-2AC6-4E70-A760-F9EC12A4619F}" dt="2025-11-11T00:30:34.849" v="0" actId="47"/>
        <pc:sldMkLst>
          <pc:docMk/>
          <pc:sldMk cId="3929900848" sldId="501"/>
        </pc:sldMkLst>
      </pc:sldChg>
      <pc:sldChg chg="del">
        <pc:chgData name="Alexander Sellapillai" userId="5a95c19abef8aa5e" providerId="LiveId" clId="{16E880E1-2AC6-4E70-A760-F9EC12A4619F}" dt="2025-11-11T00:30:34.849" v="0" actId="47"/>
        <pc:sldMkLst>
          <pc:docMk/>
          <pc:sldMk cId="2342555705" sldId="502"/>
        </pc:sldMkLst>
      </pc:sldChg>
      <pc:sldChg chg="del">
        <pc:chgData name="Alexander Sellapillai" userId="5a95c19abef8aa5e" providerId="LiveId" clId="{16E880E1-2AC6-4E70-A760-F9EC12A4619F}" dt="2025-11-11T00:30:34.849" v="0" actId="47"/>
        <pc:sldMkLst>
          <pc:docMk/>
          <pc:sldMk cId="2767452340" sldId="503"/>
        </pc:sldMkLst>
      </pc:sldChg>
      <pc:sldChg chg="modSp mod ord">
        <pc:chgData name="Alexander Sellapillai" userId="5a95c19abef8aa5e" providerId="LiveId" clId="{16E880E1-2AC6-4E70-A760-F9EC12A4619F}" dt="2025-11-11T00:31:05.187" v="6" actId="1076"/>
        <pc:sldMkLst>
          <pc:docMk/>
          <pc:sldMk cId="1354207552" sldId="504"/>
        </pc:sldMkLst>
        <pc:spChg chg="mod">
          <ac:chgData name="Alexander Sellapillai" userId="5a95c19abef8aa5e" providerId="LiveId" clId="{16E880E1-2AC6-4E70-A760-F9EC12A4619F}" dt="2025-11-11T00:31:05.187" v="6" actId="1076"/>
          <ac:spMkLst>
            <pc:docMk/>
            <pc:sldMk cId="1354207552" sldId="504"/>
            <ac:spMk id="2" creationId="{16B30D85-8B7D-B481-48A9-1D249F7B5396}"/>
          </ac:spMkLst>
        </pc:spChg>
      </pc:sldChg>
      <pc:sldChg chg="del">
        <pc:chgData name="Alexander Sellapillai" userId="5a95c19abef8aa5e" providerId="LiveId" clId="{16E880E1-2AC6-4E70-A760-F9EC12A4619F}" dt="2025-11-11T00:30:34.849" v="0" actId="47"/>
        <pc:sldMkLst>
          <pc:docMk/>
          <pc:sldMk cId="1674348451" sldId="50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F4DCF1-ECAF-F7A7-2FE7-5E8E893BC4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C1330B0-5BAC-7408-8C3C-78D8336840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7BC71B-6527-4638-937B-C93EB849CB02}" type="datetimeFigureOut">
              <a:rPr lang="en-US" smtClean="0"/>
              <a:t>1/9/2026</a:t>
            </a:fld>
            <a:endParaRPr lang="en-US" dirty="0"/>
          </a:p>
        </p:txBody>
      </p:sp>
      <p:sp>
        <p:nvSpPr>
          <p:cNvPr id="4" name="Footer Placeholder 3">
            <a:extLst>
              <a:ext uri="{FF2B5EF4-FFF2-40B4-BE49-F238E27FC236}">
                <a16:creationId xmlns:a16="http://schemas.microsoft.com/office/drawing/2014/main" id="{F0D7EEB3-E0A5-7440-F7ED-F59975ED1E8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F548D11-7466-6432-3BF5-64A1A1FA59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A70580-B89C-4157-871D-6B9318EE5F58}" type="slidenum">
              <a:rPr lang="en-US" smtClean="0"/>
              <a:t>‹#›</a:t>
            </a:fld>
            <a:endParaRPr lang="en-US" dirty="0"/>
          </a:p>
        </p:txBody>
      </p:sp>
    </p:spTree>
    <p:extLst>
      <p:ext uri="{BB962C8B-B14F-4D97-AF65-F5344CB8AC3E}">
        <p14:creationId xmlns:p14="http://schemas.microsoft.com/office/powerpoint/2010/main" val="2943157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5465A2-8C9C-419F-9FD8-234480873777}" type="datetimeFigureOut">
              <a:rPr lang="en-US" smtClean="0"/>
              <a:t>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AF00E9-A49D-4007-B3B9-A3783809E505}" type="slidenum">
              <a:rPr lang="en-US" smtClean="0"/>
              <a:t>‹#›</a:t>
            </a:fld>
            <a:endParaRPr lang="en-US" dirty="0"/>
          </a:p>
        </p:txBody>
      </p:sp>
    </p:spTree>
    <p:extLst>
      <p:ext uri="{BB962C8B-B14F-4D97-AF65-F5344CB8AC3E}">
        <p14:creationId xmlns:p14="http://schemas.microsoft.com/office/powerpoint/2010/main" val="220969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AF00E9-A49D-4007-B3B9-A3783809E505}" type="slidenum">
              <a:rPr lang="en-US" smtClean="0"/>
              <a:t>1</a:t>
            </a:fld>
            <a:endParaRPr lang="en-US" dirty="0"/>
          </a:p>
        </p:txBody>
      </p:sp>
    </p:spTree>
    <p:extLst>
      <p:ext uri="{BB962C8B-B14F-4D97-AF65-F5344CB8AC3E}">
        <p14:creationId xmlns:p14="http://schemas.microsoft.com/office/powerpoint/2010/main" val="2189223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10</a:t>
            </a:fld>
            <a:endParaRPr lang="en-US" dirty="0"/>
          </a:p>
        </p:txBody>
      </p:sp>
    </p:spTree>
    <p:extLst>
      <p:ext uri="{BB962C8B-B14F-4D97-AF65-F5344CB8AC3E}">
        <p14:creationId xmlns:p14="http://schemas.microsoft.com/office/powerpoint/2010/main" val="1484815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11</a:t>
            </a:fld>
            <a:endParaRPr lang="en-US" dirty="0"/>
          </a:p>
        </p:txBody>
      </p:sp>
    </p:spTree>
    <p:extLst>
      <p:ext uri="{BB962C8B-B14F-4D97-AF65-F5344CB8AC3E}">
        <p14:creationId xmlns:p14="http://schemas.microsoft.com/office/powerpoint/2010/main" val="2392039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12</a:t>
            </a:fld>
            <a:endParaRPr lang="en-US" dirty="0"/>
          </a:p>
        </p:txBody>
      </p:sp>
    </p:spTree>
    <p:extLst>
      <p:ext uri="{BB962C8B-B14F-4D97-AF65-F5344CB8AC3E}">
        <p14:creationId xmlns:p14="http://schemas.microsoft.com/office/powerpoint/2010/main" val="2586668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13</a:t>
            </a:fld>
            <a:endParaRPr lang="en-US" dirty="0"/>
          </a:p>
        </p:txBody>
      </p:sp>
    </p:spTree>
    <p:extLst>
      <p:ext uri="{BB962C8B-B14F-4D97-AF65-F5344CB8AC3E}">
        <p14:creationId xmlns:p14="http://schemas.microsoft.com/office/powerpoint/2010/main" val="3511821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15B2D-C71D-D789-36BE-A9D7AA41B6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58D8A-9F45-B3DF-90F4-A3D207725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0193F4-3F1D-9E82-30F5-BC0F423F20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C8A33F-56A4-ADDF-0151-C9E6D97C316C}"/>
              </a:ext>
            </a:extLst>
          </p:cNvPr>
          <p:cNvSpPr>
            <a:spLocks noGrp="1"/>
          </p:cNvSpPr>
          <p:nvPr>
            <p:ph type="sldNum" sz="quarter" idx="5"/>
          </p:nvPr>
        </p:nvSpPr>
        <p:spPr/>
        <p:txBody>
          <a:bodyPr/>
          <a:lstStyle/>
          <a:p>
            <a:fld id="{E7AF00E9-A49D-4007-B3B9-A3783809E505}" type="slidenum">
              <a:rPr lang="en-US" smtClean="0"/>
              <a:t>14</a:t>
            </a:fld>
            <a:endParaRPr lang="en-US" dirty="0"/>
          </a:p>
        </p:txBody>
      </p:sp>
    </p:spTree>
    <p:extLst>
      <p:ext uri="{BB962C8B-B14F-4D97-AF65-F5344CB8AC3E}">
        <p14:creationId xmlns:p14="http://schemas.microsoft.com/office/powerpoint/2010/main" val="3531420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7AF00E9-A49D-4007-B3B9-A3783809E505}" type="slidenum">
              <a:rPr lang="en-US" smtClean="0"/>
              <a:t>2</a:t>
            </a:fld>
            <a:endParaRPr lang="en-US" dirty="0"/>
          </a:p>
        </p:txBody>
      </p:sp>
    </p:spTree>
    <p:extLst>
      <p:ext uri="{BB962C8B-B14F-4D97-AF65-F5344CB8AC3E}">
        <p14:creationId xmlns:p14="http://schemas.microsoft.com/office/powerpoint/2010/main" val="1416129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3</a:t>
            </a:fld>
            <a:endParaRPr lang="en-US" dirty="0"/>
          </a:p>
        </p:txBody>
      </p:sp>
    </p:spTree>
    <p:extLst>
      <p:ext uri="{BB962C8B-B14F-4D97-AF65-F5344CB8AC3E}">
        <p14:creationId xmlns:p14="http://schemas.microsoft.com/office/powerpoint/2010/main" val="2145444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4</a:t>
            </a:fld>
            <a:endParaRPr lang="en-US" dirty="0"/>
          </a:p>
        </p:txBody>
      </p:sp>
    </p:spTree>
    <p:extLst>
      <p:ext uri="{BB962C8B-B14F-4D97-AF65-F5344CB8AC3E}">
        <p14:creationId xmlns:p14="http://schemas.microsoft.com/office/powerpoint/2010/main" val="1069527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5</a:t>
            </a:fld>
            <a:endParaRPr lang="en-US" dirty="0"/>
          </a:p>
        </p:txBody>
      </p:sp>
    </p:spTree>
    <p:extLst>
      <p:ext uri="{BB962C8B-B14F-4D97-AF65-F5344CB8AC3E}">
        <p14:creationId xmlns:p14="http://schemas.microsoft.com/office/powerpoint/2010/main" val="1024481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6</a:t>
            </a:fld>
            <a:endParaRPr lang="en-US" dirty="0"/>
          </a:p>
        </p:txBody>
      </p:sp>
    </p:spTree>
    <p:extLst>
      <p:ext uri="{BB962C8B-B14F-4D97-AF65-F5344CB8AC3E}">
        <p14:creationId xmlns:p14="http://schemas.microsoft.com/office/powerpoint/2010/main" val="62362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7</a:t>
            </a:fld>
            <a:endParaRPr lang="en-US" dirty="0"/>
          </a:p>
        </p:txBody>
      </p:sp>
    </p:spTree>
    <p:extLst>
      <p:ext uri="{BB962C8B-B14F-4D97-AF65-F5344CB8AC3E}">
        <p14:creationId xmlns:p14="http://schemas.microsoft.com/office/powerpoint/2010/main" val="1063099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8</a:t>
            </a:fld>
            <a:endParaRPr lang="en-US" dirty="0"/>
          </a:p>
        </p:txBody>
      </p:sp>
    </p:spTree>
    <p:extLst>
      <p:ext uri="{BB962C8B-B14F-4D97-AF65-F5344CB8AC3E}">
        <p14:creationId xmlns:p14="http://schemas.microsoft.com/office/powerpoint/2010/main" val="2031627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60354-03DE-4E1E-896C-CAEF96CAE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B2DAEB-4994-555F-9FED-DD474DB201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AA1855-AF7E-E837-2A6D-E1FE6B679D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FB7306-E2CD-F597-17E1-84A6C50E87C5}"/>
              </a:ext>
            </a:extLst>
          </p:cNvPr>
          <p:cNvSpPr>
            <a:spLocks noGrp="1"/>
          </p:cNvSpPr>
          <p:nvPr>
            <p:ph type="sldNum" sz="quarter" idx="5"/>
          </p:nvPr>
        </p:nvSpPr>
        <p:spPr/>
        <p:txBody>
          <a:bodyPr/>
          <a:lstStyle/>
          <a:p>
            <a:fld id="{E7AF00E9-A49D-4007-B3B9-A3783809E505}" type="slidenum">
              <a:rPr lang="en-US" smtClean="0"/>
              <a:t>9</a:t>
            </a:fld>
            <a:endParaRPr lang="en-US" dirty="0"/>
          </a:p>
        </p:txBody>
      </p:sp>
    </p:spTree>
    <p:extLst>
      <p:ext uri="{BB962C8B-B14F-4D97-AF65-F5344CB8AC3E}">
        <p14:creationId xmlns:p14="http://schemas.microsoft.com/office/powerpoint/2010/main" val="2769867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dirty="0"/>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393626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307730566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74893063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hasCustomPrompt="1"/>
          </p:nvPr>
        </p:nvSpPr>
        <p:spPr>
          <a:xfrm>
            <a:off x="7018020" y="662937"/>
            <a:ext cx="4624442" cy="5542025"/>
          </a:xfrm>
        </p:spPr>
        <p:txBody>
          <a:bodyPr vert="horz" wrap="square" lIns="0" tIns="0" rIns="0" bIns="0" rtlCol="0" anchor="ctr" anchorCtr="0">
            <a:normAutofit/>
          </a:bodyPr>
          <a:lstStyle>
            <a:lvl1pPr>
              <a:defRPr lang="en-US" dirty="0"/>
            </a:lvl1pPr>
          </a:lstStyle>
          <a:p>
            <a:pPr lvl="0">
              <a:lnSpc>
                <a:spcPct val="100000"/>
              </a:lnSpc>
            </a:pPr>
            <a:r>
              <a:rPr lang="en-US" dirty="0"/>
              <a:t>Click to add title</a:t>
            </a:r>
          </a:p>
        </p:txBody>
      </p:sp>
      <p:sp>
        <p:nvSpPr>
          <p:cNvPr id="9" name="Picture Placeholder 8">
            <a:extLst>
              <a:ext uri="{FF2B5EF4-FFF2-40B4-BE49-F238E27FC236}">
                <a16:creationId xmlns:a16="http://schemas.microsoft.com/office/drawing/2014/main" id="{988CE9D0-E6DB-A38D-ED84-A53D0493E6D0}"/>
              </a:ext>
            </a:extLst>
          </p:cNvPr>
          <p:cNvSpPr>
            <a:spLocks noGrp="1"/>
          </p:cNvSpPr>
          <p:nvPr>
            <p:ph type="pic" sz="quarter" idx="13" hasCustomPrompt="1"/>
          </p:nvPr>
        </p:nvSpPr>
        <p:spPr>
          <a:xfrm>
            <a:off x="0" y="0"/>
            <a:ext cx="6267450" cy="6858000"/>
          </a:xfrm>
        </p:spPr>
        <p:txBody>
          <a:bodyPr>
            <a:normAutofit/>
          </a:bodyPr>
          <a:lstStyle>
            <a:lvl1pPr marL="0" indent="0" algn="ctr">
              <a:buNone/>
              <a:defRPr sz="2000"/>
            </a:lvl1pPr>
          </a:lstStyle>
          <a:p>
            <a:r>
              <a:rPr lang="en-US" dirty="0"/>
              <a:t>Click icon to insert picture</a:t>
            </a:r>
          </a:p>
        </p:txBody>
      </p:sp>
    </p:spTree>
    <p:extLst>
      <p:ext uri="{BB962C8B-B14F-4D97-AF65-F5344CB8AC3E}">
        <p14:creationId xmlns:p14="http://schemas.microsoft.com/office/powerpoint/2010/main" val="4119266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Agenda">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43C4A872-A473-BFD2-150E-387250C2B4DA}"/>
              </a:ext>
              <a:ext uri="{C183D7F6-B498-43B3-948B-1728B52AA6E4}">
                <adec:decorative xmlns:adec="http://schemas.microsoft.com/office/drawing/2017/decorative" xmlns="" val="1"/>
              </a:ext>
            </a:extLst>
          </p:cNvPr>
          <p:cNvGrpSpPr/>
          <p:nvPr userDrawn="1"/>
        </p:nvGrpSpPr>
        <p:grpSpPr>
          <a:xfrm>
            <a:off x="613998" y="5334748"/>
            <a:ext cx="678135" cy="990000"/>
            <a:chOff x="10490969" y="1448827"/>
            <a:chExt cx="678135" cy="990000"/>
          </a:xfrm>
        </p:grpSpPr>
        <p:sp>
          <p:nvSpPr>
            <p:cNvPr id="24" name="Freeform: Shape 23">
              <a:extLst>
                <a:ext uri="{FF2B5EF4-FFF2-40B4-BE49-F238E27FC236}">
                  <a16:creationId xmlns:a16="http://schemas.microsoft.com/office/drawing/2014/main" id="{C5C8D53B-A579-BCFA-58E8-C386DABC92CD}"/>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Oval 24">
              <a:extLst>
                <a:ext uri="{FF2B5EF4-FFF2-40B4-BE49-F238E27FC236}">
                  <a16:creationId xmlns:a16="http://schemas.microsoft.com/office/drawing/2014/main" id="{23A34CAC-4A03-ADDB-E97F-8675E68FC0B3}"/>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6" name="Oval 25">
              <a:extLst>
                <a:ext uri="{FF2B5EF4-FFF2-40B4-BE49-F238E27FC236}">
                  <a16:creationId xmlns:a16="http://schemas.microsoft.com/office/drawing/2014/main" id="{0C733506-2F0D-8F31-52D1-5244F04A706B}"/>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7" name="Freeform: Shape 26">
              <a:extLst>
                <a:ext uri="{FF2B5EF4-FFF2-40B4-BE49-F238E27FC236}">
                  <a16:creationId xmlns:a16="http://schemas.microsoft.com/office/drawing/2014/main" id="{29356E3D-E14C-9C43-7CE4-A7156B1E10DB}"/>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0" name="Title 19">
            <a:extLst>
              <a:ext uri="{FF2B5EF4-FFF2-40B4-BE49-F238E27FC236}">
                <a16:creationId xmlns:a16="http://schemas.microsoft.com/office/drawing/2014/main" id="{85C652DA-55F6-9691-4254-344E0A4E9ABF}"/>
              </a:ext>
            </a:extLst>
          </p:cNvPr>
          <p:cNvSpPr>
            <a:spLocks noGrp="1"/>
          </p:cNvSpPr>
          <p:nvPr>
            <p:ph type="title" hasCustomPrompt="1"/>
          </p:nvPr>
        </p:nvSpPr>
        <p:spPr>
          <a:xfrm>
            <a:off x="550863" y="483924"/>
            <a:ext cx="11090275" cy="1684059"/>
          </a:xfrm>
        </p:spPr>
        <p:txBody>
          <a:bodyPr anchor="b">
            <a:normAutofit/>
          </a:bodyPr>
          <a:lstStyle>
            <a:lvl1pPr>
              <a:defRPr sz="4000"/>
            </a:lvl1pPr>
          </a:lstStyle>
          <a:p>
            <a:r>
              <a:rPr lang="en-US" dirty="0"/>
              <a:t>Click to add title</a:t>
            </a:r>
          </a:p>
        </p:txBody>
      </p:sp>
      <p:sp>
        <p:nvSpPr>
          <p:cNvPr id="22" name="Content Placeholder 21">
            <a:extLst>
              <a:ext uri="{FF2B5EF4-FFF2-40B4-BE49-F238E27FC236}">
                <a16:creationId xmlns:a16="http://schemas.microsoft.com/office/drawing/2014/main" id="{4DB7AC4F-2818-7F0D-AC6A-736D5F2C7392}"/>
              </a:ext>
            </a:extLst>
          </p:cNvPr>
          <p:cNvSpPr>
            <a:spLocks noGrp="1"/>
          </p:cNvSpPr>
          <p:nvPr>
            <p:ph sz="quarter" idx="13" hasCustomPrompt="1"/>
          </p:nvPr>
        </p:nvSpPr>
        <p:spPr>
          <a:xfrm>
            <a:off x="550863" y="2419350"/>
            <a:ext cx="11090274" cy="3913188"/>
          </a:xfrm>
        </p:spPr>
        <p:txBody>
          <a:bodyPr>
            <a:normAutofit/>
          </a:bodyPr>
          <a:lstStyle>
            <a:lvl1pPr marL="0" indent="0">
              <a:buNone/>
              <a:defRPr sz="1800">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dirty="0"/>
          </a:p>
        </p:txBody>
      </p:sp>
      <p:grpSp>
        <p:nvGrpSpPr>
          <p:cNvPr id="5" name="Group 4">
            <a:extLst>
              <a:ext uri="{FF2B5EF4-FFF2-40B4-BE49-F238E27FC236}">
                <a16:creationId xmlns:a16="http://schemas.microsoft.com/office/drawing/2014/main" id="{6C61DF04-D7CB-2B19-8BB9-3E90A661973E}"/>
              </a:ext>
              <a:ext uri="{C183D7F6-B498-43B3-948B-1728B52AA6E4}">
                <adec:decorative xmlns:adec="http://schemas.microsoft.com/office/drawing/2017/decorative" xmlns="" val="1"/>
              </a:ext>
            </a:extLst>
          </p:cNvPr>
          <p:cNvGrpSpPr/>
          <p:nvPr userDrawn="1"/>
        </p:nvGrpSpPr>
        <p:grpSpPr>
          <a:xfrm>
            <a:off x="9010824" y="1514007"/>
            <a:ext cx="734257" cy="760506"/>
            <a:chOff x="5243759" y="1363788"/>
            <a:chExt cx="734257" cy="760506"/>
          </a:xfrm>
        </p:grpSpPr>
        <p:sp>
          <p:nvSpPr>
            <p:cNvPr id="6" name="Freeform 5">
              <a:extLst>
                <a:ext uri="{FF2B5EF4-FFF2-40B4-BE49-F238E27FC236}">
                  <a16:creationId xmlns:a16="http://schemas.microsoft.com/office/drawing/2014/main" id="{5DE1CC00-F893-E215-8086-65B6605C5FC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7" name="Freeform 6">
              <a:extLst>
                <a:ext uri="{FF2B5EF4-FFF2-40B4-BE49-F238E27FC236}">
                  <a16:creationId xmlns:a16="http://schemas.microsoft.com/office/drawing/2014/main" id="{6EBF50D9-F9B8-ADB3-8B4A-AF19564EE6EB}"/>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8" name="Freeform 8">
              <a:extLst>
                <a:ext uri="{FF2B5EF4-FFF2-40B4-BE49-F238E27FC236}">
                  <a16:creationId xmlns:a16="http://schemas.microsoft.com/office/drawing/2014/main" id="{80BE1060-7183-58F8-EEBF-64135EE82BC5}"/>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11" name="Oval 10">
            <a:extLst>
              <a:ext uri="{FF2B5EF4-FFF2-40B4-BE49-F238E27FC236}">
                <a16:creationId xmlns:a16="http://schemas.microsoft.com/office/drawing/2014/main" id="{E597A3BE-0D13-9033-E3FD-78202DB799C8}"/>
              </a:ext>
              <a:ext uri="{C183D7F6-B498-43B3-948B-1728B52AA6E4}">
                <adec:decorative xmlns:adec="http://schemas.microsoft.com/office/drawing/2017/decorative" xmlns="" val="1"/>
              </a:ext>
            </a:extLst>
          </p:cNvPr>
          <p:cNvSpPr>
            <a:spLocks noChangeAspect="1"/>
          </p:cNvSpPr>
          <p:nvPr userDrawn="1"/>
        </p:nvSpPr>
        <p:spPr>
          <a:xfrm>
            <a:off x="10168304"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2" name="Group 11">
            <a:extLst>
              <a:ext uri="{FF2B5EF4-FFF2-40B4-BE49-F238E27FC236}">
                <a16:creationId xmlns:a16="http://schemas.microsoft.com/office/drawing/2014/main" id="{D8867D9A-3F3B-94C3-244B-0006226AEF73}"/>
              </a:ext>
              <a:ext uri="{C183D7F6-B498-43B3-948B-1728B52AA6E4}">
                <adec:decorative xmlns:adec="http://schemas.microsoft.com/office/drawing/2017/decorative" xmlns="" val="1"/>
              </a:ext>
            </a:extLst>
          </p:cNvPr>
          <p:cNvGrpSpPr/>
          <p:nvPr userDrawn="1"/>
        </p:nvGrpSpPr>
        <p:grpSpPr>
          <a:xfrm flipH="1">
            <a:off x="9063019" y="3199533"/>
            <a:ext cx="3597052" cy="2615018"/>
            <a:chOff x="4541453" y="3199533"/>
            <a:chExt cx="3597052" cy="2615018"/>
          </a:xfrm>
        </p:grpSpPr>
        <p:sp>
          <p:nvSpPr>
            <p:cNvPr id="13" name="Freeform: Shape 38">
              <a:extLst>
                <a:ext uri="{FF2B5EF4-FFF2-40B4-BE49-F238E27FC236}">
                  <a16:creationId xmlns:a16="http://schemas.microsoft.com/office/drawing/2014/main" id="{955FC3D1-6227-A188-CCDB-11D573FD807A}"/>
                </a:ext>
              </a:extLst>
            </p:cNvPr>
            <p:cNvSpPr>
              <a:spLocks noChangeAspect="1"/>
            </p:cNvSpPr>
            <p:nvPr/>
          </p:nvSpPr>
          <p:spPr>
            <a:xfrm rot="18900000" flipV="1">
              <a:off x="4602175"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4" name="Group 13">
              <a:extLst>
                <a:ext uri="{FF2B5EF4-FFF2-40B4-BE49-F238E27FC236}">
                  <a16:creationId xmlns:a16="http://schemas.microsoft.com/office/drawing/2014/main" id="{AE6BE70E-C41E-449D-A48C-4EB6BB7DC20D}"/>
                </a:ext>
              </a:extLst>
            </p:cNvPr>
            <p:cNvGrpSpPr/>
            <p:nvPr/>
          </p:nvGrpSpPr>
          <p:grpSpPr>
            <a:xfrm>
              <a:off x="4541453" y="3199533"/>
              <a:ext cx="3478701" cy="2615018"/>
              <a:chOff x="-481151" y="3199533"/>
              <a:chExt cx="3478701" cy="2615018"/>
            </a:xfrm>
          </p:grpSpPr>
          <p:sp>
            <p:nvSpPr>
              <p:cNvPr id="15" name="Freeform: Shape 32">
                <a:extLst>
                  <a:ext uri="{FF2B5EF4-FFF2-40B4-BE49-F238E27FC236}">
                    <a16:creationId xmlns:a16="http://schemas.microsoft.com/office/drawing/2014/main" id="{B7C0B12B-49BE-7855-18FB-8583C8DD9617}"/>
                  </a:ext>
                </a:extLst>
              </p:cNvPr>
              <p:cNvSpPr>
                <a:spLocks noChangeAspect="1"/>
              </p:cNvSpPr>
              <p:nvPr userDrawn="1"/>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Oval 15">
                <a:extLst>
                  <a:ext uri="{FF2B5EF4-FFF2-40B4-BE49-F238E27FC236}">
                    <a16:creationId xmlns:a16="http://schemas.microsoft.com/office/drawing/2014/main" id="{67C78A37-D378-70D3-D6E3-AB9400EB583E}"/>
                  </a:ext>
                </a:extLst>
              </p:cNvPr>
              <p:cNvSpPr/>
              <p:nvPr userDrawn="1"/>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grpSp>
      <p:grpSp>
        <p:nvGrpSpPr>
          <p:cNvPr id="17" name="Group 16">
            <a:extLst>
              <a:ext uri="{FF2B5EF4-FFF2-40B4-BE49-F238E27FC236}">
                <a16:creationId xmlns:a16="http://schemas.microsoft.com/office/drawing/2014/main" id="{02491172-466F-19CC-B639-A1C3CAB1D43A}"/>
              </a:ext>
              <a:ext uri="{C183D7F6-B498-43B3-948B-1728B52AA6E4}">
                <adec:decorative xmlns:adec="http://schemas.microsoft.com/office/drawing/2017/decorative" xmlns="" val="1"/>
              </a:ext>
            </a:extLst>
          </p:cNvPr>
          <p:cNvGrpSpPr/>
          <p:nvPr userDrawn="1"/>
        </p:nvGrpSpPr>
        <p:grpSpPr>
          <a:xfrm>
            <a:off x="5690545" y="4100655"/>
            <a:ext cx="1335600" cy="1262947"/>
            <a:chOff x="10145015" y="2343978"/>
            <a:chExt cx="1335600" cy="1262947"/>
          </a:xfrm>
        </p:grpSpPr>
        <p:sp>
          <p:nvSpPr>
            <p:cNvPr id="18" name="Freeform: Shape 25">
              <a:extLst>
                <a:ext uri="{FF2B5EF4-FFF2-40B4-BE49-F238E27FC236}">
                  <a16:creationId xmlns:a16="http://schemas.microsoft.com/office/drawing/2014/main" id="{45EC885D-265C-397B-5DAF-57A66CDA30B5}"/>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9" name="Oval 18">
              <a:extLst>
                <a:ext uri="{FF2B5EF4-FFF2-40B4-BE49-F238E27FC236}">
                  <a16:creationId xmlns:a16="http://schemas.microsoft.com/office/drawing/2014/main" id="{3601DB21-D937-2F89-DC26-063DFC7800C8}"/>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Tree>
    <p:extLst>
      <p:ext uri="{BB962C8B-B14F-4D97-AF65-F5344CB8AC3E}">
        <p14:creationId xmlns:p14="http://schemas.microsoft.com/office/powerpoint/2010/main" val="2207653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Title + subtitl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96D26C0-4AFC-33CC-99BE-317E9A844352}"/>
              </a:ext>
            </a:extLst>
          </p:cNvPr>
          <p:cNvSpPr>
            <a:spLocks noGrp="1"/>
          </p:cNvSpPr>
          <p:nvPr>
            <p:ph type="pic" sz="quarter" idx="13" hasCustomPrompt="1"/>
          </p:nvPr>
        </p:nvSpPr>
        <p:spPr>
          <a:xfrm>
            <a:off x="0" y="0"/>
            <a:ext cx="12192000" cy="6858000"/>
          </a:xfrm>
        </p:spPr>
        <p:txBody>
          <a:bodyPr/>
          <a:lstStyle>
            <a:lvl1pPr marL="0" indent="0" algn="ctr">
              <a:buNone/>
              <a:defRPr sz="2000"/>
            </a:lvl1pPr>
          </a:lstStyle>
          <a:p>
            <a:r>
              <a:rPr lang="en-US" dirty="0"/>
              <a:t>Click icon to insert picture</a:t>
            </a:r>
          </a:p>
        </p:txBody>
      </p:sp>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376680"/>
            <a:ext cx="9144000" cy="2286000"/>
          </a:xfrm>
        </p:spPr>
        <p:txBody>
          <a:bodyPr anchor="b">
            <a:noAutofit/>
          </a:bodyPr>
          <a:lstStyle>
            <a:lvl1pPr algn="ctr">
              <a:defRPr sz="54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799840"/>
            <a:ext cx="9144000" cy="2286000"/>
          </a:xfrm>
        </p:spPr>
        <p:txBody>
          <a:bodyPr>
            <a:noAutofit/>
          </a:bodyPr>
          <a:lstStyle>
            <a:lvl1pPr marL="0" indent="0" algn="ctr">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4" name="Date Placeholder 3">
            <a:extLst>
              <a:ext uri="{FF2B5EF4-FFF2-40B4-BE49-F238E27FC236}">
                <a16:creationId xmlns:a16="http://schemas.microsoft.com/office/drawing/2014/main" id="{C0070940-5919-2C95-2278-32E50BF14DD1}"/>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1957D599-49CF-19FE-6D86-C5EDB765F4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931DF1-1C8D-86B9-BFDD-098FFC00FDC2}"/>
              </a:ext>
            </a:extLst>
          </p:cNvPr>
          <p:cNvSpPr>
            <a:spLocks noGrp="1"/>
          </p:cNvSpPr>
          <p:nvPr>
            <p:ph type="sldNum" sz="quarter" idx="12"/>
          </p:nvPr>
        </p:nvSpPr>
        <p:spPr/>
        <p:txBody>
          <a:bodyPr/>
          <a:lstStyle/>
          <a:p>
            <a:fld id="{CBD12358-51D2-46B3-9BDE-DF29528B9454}" type="slidenum">
              <a:rPr lang="en-US" smtClean="0"/>
              <a:t>‹#›</a:t>
            </a:fld>
            <a:endParaRPr lang="en-US" dirty="0"/>
          </a:p>
        </p:txBody>
      </p:sp>
    </p:spTree>
    <p:extLst>
      <p:ext uri="{BB962C8B-B14F-4D97-AF65-F5344CB8AC3E}">
        <p14:creationId xmlns:p14="http://schemas.microsoft.com/office/powerpoint/2010/main" val="360699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Two Content 1">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 uri="{C183D7F6-B498-43B3-948B-1728B52AA6E4}">
                <adec:decorative xmlns:adec="http://schemas.microsoft.com/office/drawing/2017/decorative" xmlns="" val="1"/>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3" name="Group 12">
            <a:extLst>
              <a:ext uri="{FF2B5EF4-FFF2-40B4-BE49-F238E27FC236}">
                <a16:creationId xmlns:a16="http://schemas.microsoft.com/office/drawing/2014/main" id="{168347B7-45FA-4A01-924D-DC385B720B3E}"/>
              </a:ext>
              <a:ext uri="{C183D7F6-B498-43B3-948B-1728B52AA6E4}">
                <adec:decorative xmlns:adec="http://schemas.microsoft.com/office/drawing/2017/decorative" xmlns="" val="1"/>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hasCustomPrompt="1"/>
          </p:nvPr>
        </p:nvSpPr>
        <p:spPr>
          <a:xfrm>
            <a:off x="550863" y="508635"/>
            <a:ext cx="11090274" cy="1332000"/>
          </a:xfrm>
        </p:spPr>
        <p:txBody>
          <a:bodyPr>
            <a:normAutofit/>
          </a:bodyPr>
          <a:lstStyle>
            <a:lvl1pPr>
              <a:lnSpc>
                <a:spcPct val="100000"/>
              </a:lnSpc>
              <a:defRPr sz="4000"/>
            </a:lvl1pPr>
          </a:lstStyle>
          <a:p>
            <a:r>
              <a:rPr lang="en-US" dirty="0"/>
              <a:t>Click to add title</a:t>
            </a:r>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hasCustomPrompt="1"/>
          </p:nvPr>
        </p:nvSpPr>
        <p:spPr>
          <a:xfrm>
            <a:off x="550862" y="2097175"/>
            <a:ext cx="5435600" cy="3995650"/>
          </a:xfrm>
        </p:spPr>
        <p:txBody>
          <a:bodyPr>
            <a:normAutofit/>
          </a:bodyPr>
          <a:lstStyle>
            <a:lvl1pPr marL="0" indent="0">
              <a:spcBef>
                <a:spcPts val="1000"/>
              </a:spcBef>
              <a:buNone/>
              <a:defRPr sz="1800">
                <a:solidFill>
                  <a:schemeClr val="tx1"/>
                </a:solidFill>
              </a:defRPr>
            </a:lvl1pPr>
            <a:lvl2pPr marL="228600">
              <a:spcBef>
                <a:spcPts val="1000"/>
              </a:spcBef>
              <a:defRPr sz="1800">
                <a:solidFill>
                  <a:schemeClr val="tx1"/>
                </a:solidFill>
              </a:defRPr>
            </a:lvl2pPr>
            <a:lvl3pPr marL="411480" indent="-228600">
              <a:spcBef>
                <a:spcPts val="1000"/>
              </a:spcBef>
              <a:defRPr sz="1800">
                <a:solidFill>
                  <a:schemeClr val="tx1"/>
                </a:solidFill>
              </a:defRPr>
            </a:lvl3pPr>
            <a:lvl4pPr marL="594360">
              <a:spcBef>
                <a:spcPts val="1000"/>
              </a:spcBef>
              <a:defRPr sz="1800">
                <a:solidFill>
                  <a:schemeClr val="tx1"/>
                </a:solidFill>
              </a:defRPr>
            </a:lvl4pPr>
            <a:lvl5pPr marL="777240">
              <a:spcBef>
                <a:spcPts val="1000"/>
              </a:spcBef>
              <a:defRPr sz="18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a:extLst>
              <a:ext uri="{FF2B5EF4-FFF2-40B4-BE49-F238E27FC236}">
                <a16:creationId xmlns:a16="http://schemas.microsoft.com/office/drawing/2014/main" id="{6B65629D-0977-C0EA-5E0B-C4822F43DAEE}"/>
              </a:ext>
            </a:extLst>
          </p:cNvPr>
          <p:cNvSpPr>
            <a:spLocks noGrp="1"/>
          </p:cNvSpPr>
          <p:nvPr>
            <p:ph sz="half" idx="13" hasCustomPrompt="1"/>
          </p:nvPr>
        </p:nvSpPr>
        <p:spPr>
          <a:xfrm>
            <a:off x="6205540" y="2097175"/>
            <a:ext cx="5435600" cy="3995650"/>
          </a:xfrm>
        </p:spPr>
        <p:txBody>
          <a:bodyPr>
            <a:normAutofit/>
          </a:bodyPr>
          <a:lstStyle>
            <a:lvl1pPr marL="0" indent="0">
              <a:spcBef>
                <a:spcPts val="1000"/>
              </a:spcBef>
              <a:buNone/>
              <a:defRPr sz="1800">
                <a:solidFill>
                  <a:schemeClr val="tx1"/>
                </a:solidFill>
              </a:defRPr>
            </a:lvl1pPr>
            <a:lvl2pPr marL="228600">
              <a:spcBef>
                <a:spcPts val="1000"/>
              </a:spcBef>
              <a:defRPr sz="1800">
                <a:solidFill>
                  <a:schemeClr val="tx1"/>
                </a:solidFill>
              </a:defRPr>
            </a:lvl2pPr>
            <a:lvl3pPr marL="411480" indent="-228600">
              <a:spcBef>
                <a:spcPts val="1000"/>
              </a:spcBef>
              <a:defRPr sz="1800">
                <a:solidFill>
                  <a:schemeClr val="tx1"/>
                </a:solidFill>
              </a:defRPr>
            </a:lvl3pPr>
            <a:lvl4pPr marL="594360">
              <a:spcBef>
                <a:spcPts val="1000"/>
              </a:spcBef>
              <a:defRPr sz="1800">
                <a:solidFill>
                  <a:schemeClr val="tx1"/>
                </a:solidFill>
              </a:defRPr>
            </a:lvl4pPr>
            <a:lvl5pPr marL="777240">
              <a:spcBef>
                <a:spcPts val="1000"/>
              </a:spcBef>
              <a:defRPr sz="18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1929982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600974" y="196900"/>
            <a:ext cx="4899628" cy="2331490"/>
          </a:xfrm>
        </p:spPr>
        <p:txBody>
          <a:bodyPr anchor="b" anchorCtr="0">
            <a:noAutofit/>
          </a:bodyPr>
          <a:lstStyle>
            <a:lvl1pPr algn="r">
              <a:defRPr sz="4000"/>
            </a:lvl1pPr>
          </a:lstStyle>
          <a:p>
            <a:r>
              <a:rPr lang="en-US" dirty="0"/>
              <a:t>Click to add title</a:t>
            </a:r>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583162" y="2827209"/>
            <a:ext cx="4917440" cy="3442144"/>
          </a:xfrm>
        </p:spPr>
        <p:txBody>
          <a:bodyPr>
            <a:normAutofit/>
          </a:bodyPr>
          <a:lstStyle>
            <a:lvl1pPr marL="0" indent="0" algn="r">
              <a:buNone/>
              <a:defRPr sz="1800">
                <a:solidFill>
                  <a:schemeClr val="tx1"/>
                </a:solidFill>
              </a:defRPr>
            </a:lvl1pPr>
            <a:lvl2pPr algn="r">
              <a:defRPr sz="1200">
                <a:solidFill>
                  <a:schemeClr val="tx1"/>
                </a:solidFill>
              </a:defRPr>
            </a:lvl2pPr>
            <a:lvl3pPr algn="r">
              <a:defRPr sz="1200">
                <a:solidFill>
                  <a:schemeClr val="tx1"/>
                </a:solidFill>
              </a:defRPr>
            </a:lvl3pPr>
            <a:lvl4pPr algn="r">
              <a:defRPr sz="1200">
                <a:solidFill>
                  <a:schemeClr val="tx1"/>
                </a:solidFill>
              </a:defRPr>
            </a:lvl4pPr>
            <a:lvl5pPr algn="r">
              <a:defRPr sz="12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BC013AD6-0EF3-2B25-DDBD-2DF706123AEE}"/>
              </a:ext>
            </a:extLst>
          </p:cNvPr>
          <p:cNvSpPr>
            <a:spLocks noGrp="1"/>
          </p:cNvSpPr>
          <p:nvPr>
            <p:ph type="pic" sz="quarter" idx="13"/>
          </p:nvPr>
        </p:nvSpPr>
        <p:spPr>
          <a:xfrm>
            <a:off x="6095588" y="0"/>
            <a:ext cx="6095998" cy="6858000"/>
          </a:xfrm>
        </p:spPr>
        <p:txBody>
          <a:bodyPr>
            <a:normAutofit/>
          </a:bodyPr>
          <a:lstStyle>
            <a:lvl1pPr marL="0" indent="0" algn="ctr">
              <a:buNone/>
              <a:defRPr sz="2000">
                <a:solidFill>
                  <a:schemeClr val="tx1"/>
                </a:solidFill>
              </a:defRPr>
            </a:lvl1pPr>
          </a:lstStyle>
          <a:p>
            <a:r>
              <a:rPr lang="en-US"/>
              <a:t>Click icon to add picture</a:t>
            </a:r>
            <a:endParaRPr lang="en-US" dirty="0"/>
          </a:p>
        </p:txBody>
      </p:sp>
      <p:grpSp>
        <p:nvGrpSpPr>
          <p:cNvPr id="4" name="Group 3">
            <a:extLst>
              <a:ext uri="{FF2B5EF4-FFF2-40B4-BE49-F238E27FC236}">
                <a16:creationId xmlns:a16="http://schemas.microsoft.com/office/drawing/2014/main" id="{A904CD02-7C7D-28DD-85A8-2FD92C29D32A}"/>
              </a:ext>
              <a:ext uri="{C183D7F6-B498-43B3-948B-1728B52AA6E4}">
                <adec:decorative xmlns:adec="http://schemas.microsoft.com/office/drawing/2017/decorative" xmlns="" val="1"/>
              </a:ext>
            </a:extLst>
          </p:cNvPr>
          <p:cNvGrpSpPr/>
          <p:nvPr userDrawn="1"/>
        </p:nvGrpSpPr>
        <p:grpSpPr>
          <a:xfrm>
            <a:off x="4803321" y="682622"/>
            <a:ext cx="734257" cy="760506"/>
            <a:chOff x="5243759" y="1363788"/>
            <a:chExt cx="734257" cy="760506"/>
          </a:xfrm>
        </p:grpSpPr>
        <p:sp>
          <p:nvSpPr>
            <p:cNvPr id="9" name="Freeform 5">
              <a:extLst>
                <a:ext uri="{FF2B5EF4-FFF2-40B4-BE49-F238E27FC236}">
                  <a16:creationId xmlns:a16="http://schemas.microsoft.com/office/drawing/2014/main" id="{FB7341D0-DC30-9661-B3E0-91DE7C37946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0" name="Freeform 6">
              <a:extLst>
                <a:ext uri="{FF2B5EF4-FFF2-40B4-BE49-F238E27FC236}">
                  <a16:creationId xmlns:a16="http://schemas.microsoft.com/office/drawing/2014/main" id="{92A118B5-9F91-EA1B-3F95-6BFA5095544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1" name="Freeform 8">
              <a:extLst>
                <a:ext uri="{FF2B5EF4-FFF2-40B4-BE49-F238E27FC236}">
                  <a16:creationId xmlns:a16="http://schemas.microsoft.com/office/drawing/2014/main" id="{208891A5-91FA-D924-CB46-E74B50635001}"/>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15" name="Oval 14">
            <a:extLst>
              <a:ext uri="{FF2B5EF4-FFF2-40B4-BE49-F238E27FC236}">
                <a16:creationId xmlns:a16="http://schemas.microsoft.com/office/drawing/2014/main" id="{BE5F7483-2261-D4C4-30E3-2D379D8CA06D}"/>
              </a:ext>
              <a:ext uri="{C183D7F6-B498-43B3-948B-1728B52AA6E4}">
                <adec:decorative xmlns:adec="http://schemas.microsoft.com/office/drawing/2017/decorative" xmlns="" val="1"/>
              </a:ext>
            </a:extLst>
          </p:cNvPr>
          <p:cNvSpPr>
            <a:spLocks noChangeAspect="1"/>
          </p:cNvSpPr>
          <p:nvPr userDrawn="1"/>
        </p:nvSpPr>
        <p:spPr>
          <a:xfrm>
            <a:off x="1189378" y="523262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346747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550863" y="550801"/>
            <a:ext cx="11090275" cy="1237360"/>
          </a:xfrm>
        </p:spPr>
        <p:txBody>
          <a:bodyPr anchor="t" anchorCtr="0">
            <a:noAutofit/>
          </a:bodyPr>
          <a:lstStyle>
            <a:lvl1pPr>
              <a:defRPr sz="4000"/>
            </a:lvl1pPr>
          </a:lstStyle>
          <a:p>
            <a:r>
              <a:rPr lang="en-US" dirty="0"/>
              <a:t>Click to add title</a:t>
            </a:r>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hasCustomPrompt="1"/>
          </p:nvPr>
        </p:nvSpPr>
        <p:spPr>
          <a:xfrm>
            <a:off x="553720" y="1917065"/>
            <a:ext cx="2921000" cy="4297680"/>
          </a:xfrm>
        </p:spPr>
        <p:txBody>
          <a:bodyPr>
            <a:normAutofit/>
          </a:bodyPr>
          <a:lstStyle>
            <a:lvl1pPr marL="0" indent="0">
              <a:buNone/>
              <a:defRPr sz="1800">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hasCustomPrompt="1"/>
          </p:nvPr>
        </p:nvSpPr>
        <p:spPr>
          <a:xfrm>
            <a:off x="4048759" y="1917065"/>
            <a:ext cx="7591799" cy="4297680"/>
          </a:xfrm>
        </p:spPr>
        <p:txBody>
          <a:bodyPr>
            <a:normAutofit/>
          </a:bodyPr>
          <a:lstStyle>
            <a:lvl1pPr>
              <a:defRPr sz="2000">
                <a:solidFill>
                  <a:schemeClr val="tx1"/>
                </a:solidFill>
              </a:defRPr>
            </a:lvl1pPr>
          </a:lstStyle>
          <a:p>
            <a:r>
              <a:rPr lang="en-US" dirty="0"/>
              <a:t>Click icon to insert table</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dirty="0"/>
          </a:p>
        </p:txBody>
      </p:sp>
    </p:spTree>
    <p:extLst>
      <p:ext uri="{BB962C8B-B14F-4D97-AF65-F5344CB8AC3E}">
        <p14:creationId xmlns:p14="http://schemas.microsoft.com/office/powerpoint/2010/main" val="35238155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1_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 uri="{C183D7F6-B498-43B3-948B-1728B52AA6E4}">
                <adec:decorative xmlns:adec="http://schemas.microsoft.com/office/drawing/2017/decorative" xmlns="" val="1"/>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 name="Title 1">
            <a:extLst>
              <a:ext uri="{FF2B5EF4-FFF2-40B4-BE49-F238E27FC236}">
                <a16:creationId xmlns:a16="http://schemas.microsoft.com/office/drawing/2014/main" id="{8978E540-142B-4A82-9C3F-E61BC190AEED}"/>
              </a:ext>
            </a:extLst>
          </p:cNvPr>
          <p:cNvSpPr>
            <a:spLocks noGrp="1"/>
          </p:cNvSpPr>
          <p:nvPr>
            <p:ph type="title" hasCustomPrompt="1"/>
          </p:nvPr>
        </p:nvSpPr>
        <p:spPr>
          <a:xfrm>
            <a:off x="550863" y="488315"/>
            <a:ext cx="11090274" cy="1332000"/>
          </a:xfrm>
        </p:spPr>
        <p:txBody>
          <a:bodyPr>
            <a:normAutofit/>
          </a:bodyPr>
          <a:lstStyle>
            <a:lvl1pPr>
              <a:lnSpc>
                <a:spcPct val="100000"/>
              </a:lnSpc>
              <a:defRPr sz="4000"/>
            </a:lvl1pPr>
          </a:lstStyle>
          <a:p>
            <a:r>
              <a:rPr lang="en-US" dirty="0"/>
              <a:t>Click to add title</a:t>
            </a:r>
          </a:p>
        </p:txBody>
      </p:sp>
      <p:grpSp>
        <p:nvGrpSpPr>
          <p:cNvPr id="11" name="Group 10">
            <a:extLst>
              <a:ext uri="{FF2B5EF4-FFF2-40B4-BE49-F238E27FC236}">
                <a16:creationId xmlns:a16="http://schemas.microsoft.com/office/drawing/2014/main" id="{6EFC6ED4-22DD-0C3B-D15A-218307AB6DF2}"/>
              </a:ext>
              <a:ext uri="{C183D7F6-B498-43B3-948B-1728B52AA6E4}">
                <adec:decorative xmlns:adec="http://schemas.microsoft.com/office/drawing/2017/decorative" xmlns="" val="1"/>
              </a:ext>
            </a:extLst>
          </p:cNvPr>
          <p:cNvGrpSpPr/>
          <p:nvPr userDrawn="1"/>
        </p:nvGrpSpPr>
        <p:grpSpPr>
          <a:xfrm>
            <a:off x="10379261" y="2030035"/>
            <a:ext cx="1335600" cy="1262947"/>
            <a:chOff x="10145015" y="2343978"/>
            <a:chExt cx="1335600" cy="1262947"/>
          </a:xfrm>
        </p:grpSpPr>
        <p:sp>
          <p:nvSpPr>
            <p:cNvPr id="12" name="Freeform: Shape 25">
              <a:extLst>
                <a:ext uri="{FF2B5EF4-FFF2-40B4-BE49-F238E27FC236}">
                  <a16:creationId xmlns:a16="http://schemas.microsoft.com/office/drawing/2014/main" id="{E4CD0F67-4BE8-1120-FCAE-806F9E18DD58}"/>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4" name="Oval 13">
              <a:extLst>
                <a:ext uri="{FF2B5EF4-FFF2-40B4-BE49-F238E27FC236}">
                  <a16:creationId xmlns:a16="http://schemas.microsoft.com/office/drawing/2014/main" id="{59B74B85-E3CB-E24E-54C6-AB161411D93A}"/>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15" name="Freeform: Shape 21">
            <a:extLst>
              <a:ext uri="{FF2B5EF4-FFF2-40B4-BE49-F238E27FC236}">
                <a16:creationId xmlns:a16="http://schemas.microsoft.com/office/drawing/2014/main" id="{5781DEED-6608-D622-CA5E-C91FD8645ED6}"/>
              </a:ext>
              <a:ext uri="{C183D7F6-B498-43B3-948B-1728B52AA6E4}">
                <adec:decorative xmlns:adec="http://schemas.microsoft.com/office/drawing/2017/decorative" xmlns="" val="1"/>
              </a:ext>
            </a:extLst>
          </p:cNvPr>
          <p:cNvSpPr>
            <a:spLocks noChangeAspect="1"/>
          </p:cNvSpPr>
          <p:nvPr userDrawn="1"/>
        </p:nvSpPr>
        <p:spPr>
          <a:xfrm>
            <a:off x="4295775" y="0"/>
            <a:ext cx="360000" cy="274638"/>
          </a:xfrm>
          <a:custGeom>
            <a:avLst/>
            <a:gdLst>
              <a:gd name="connsiteX0" fmla="*/ 30714 w 360000"/>
              <a:gd name="connsiteY0" fmla="*/ 0 h 274638"/>
              <a:gd name="connsiteX1" fmla="*/ 329286 w 360000"/>
              <a:gd name="connsiteY1" fmla="*/ 0 h 274638"/>
              <a:gd name="connsiteX2" fmla="*/ 345855 w 360000"/>
              <a:gd name="connsiteY2" fmla="*/ 24574 h 274638"/>
              <a:gd name="connsiteX3" fmla="*/ 360000 w 360000"/>
              <a:gd name="connsiteY3" fmla="*/ 94638 h 274638"/>
              <a:gd name="connsiteX4" fmla="*/ 180000 w 360000"/>
              <a:gd name="connsiteY4" fmla="*/ 274638 h 274638"/>
              <a:gd name="connsiteX5" fmla="*/ 0 w 360000"/>
              <a:gd name="connsiteY5" fmla="*/ 94638 h 274638"/>
              <a:gd name="connsiteX6" fmla="*/ 14145 w 360000"/>
              <a:gd name="connsiteY6" fmla="*/ 24574 h 27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0" h="274638">
                <a:moveTo>
                  <a:pt x="30714" y="0"/>
                </a:moveTo>
                <a:lnTo>
                  <a:pt x="329286" y="0"/>
                </a:lnTo>
                <a:lnTo>
                  <a:pt x="345855" y="24574"/>
                </a:lnTo>
                <a:cubicBezTo>
                  <a:pt x="354963" y="46109"/>
                  <a:pt x="360000" y="69785"/>
                  <a:pt x="360000" y="94638"/>
                </a:cubicBezTo>
                <a:cubicBezTo>
                  <a:pt x="360000" y="194049"/>
                  <a:pt x="279411" y="274638"/>
                  <a:pt x="180000" y="274638"/>
                </a:cubicBezTo>
                <a:cubicBezTo>
                  <a:pt x="80589" y="274638"/>
                  <a:pt x="0" y="194049"/>
                  <a:pt x="0" y="94638"/>
                </a:cubicBezTo>
                <a:cubicBezTo>
                  <a:pt x="0" y="69785"/>
                  <a:pt x="5037" y="46109"/>
                  <a:pt x="14145" y="24574"/>
                </a:cubicBezTo>
                <a:close/>
              </a:path>
            </a:pathLst>
          </a:cu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13" name="Group 12">
            <a:extLst>
              <a:ext uri="{FF2B5EF4-FFF2-40B4-BE49-F238E27FC236}">
                <a16:creationId xmlns:a16="http://schemas.microsoft.com/office/drawing/2014/main" id="{168347B7-45FA-4A01-924D-DC385B720B3E}"/>
              </a:ext>
              <a:ext uri="{C183D7F6-B498-43B3-948B-1728B52AA6E4}">
                <adec:decorative xmlns:adec="http://schemas.microsoft.com/office/drawing/2017/decorative" xmlns="" val="1"/>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hasCustomPrompt="1"/>
          </p:nvPr>
        </p:nvSpPr>
        <p:spPr>
          <a:xfrm>
            <a:off x="550862" y="1965095"/>
            <a:ext cx="5435600" cy="3995650"/>
          </a:xfrm>
        </p:spPr>
        <p:txBody>
          <a:bodyPr>
            <a:normAutofit/>
          </a:bodyPr>
          <a:lstStyle>
            <a:lvl1pPr marL="0" indent="0">
              <a:buNone/>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a:extLst>
              <a:ext uri="{FF2B5EF4-FFF2-40B4-BE49-F238E27FC236}">
                <a16:creationId xmlns:a16="http://schemas.microsoft.com/office/drawing/2014/main" id="{C4B946DE-F802-2F36-2789-09D7F8604081}"/>
              </a:ext>
            </a:extLst>
          </p:cNvPr>
          <p:cNvSpPr>
            <a:spLocks noGrp="1"/>
          </p:cNvSpPr>
          <p:nvPr>
            <p:ph sz="half" idx="13" hasCustomPrompt="1"/>
          </p:nvPr>
        </p:nvSpPr>
        <p:spPr>
          <a:xfrm>
            <a:off x="6301305" y="1965095"/>
            <a:ext cx="5339397" cy="3995650"/>
          </a:xfrm>
        </p:spPr>
        <p:txBody>
          <a:bodyPr>
            <a:normAutofit/>
          </a:bodyPr>
          <a:lstStyle>
            <a:lvl1pPr marL="0" indent="0">
              <a:buNone/>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dirty="0"/>
          </a:p>
        </p:txBody>
      </p:sp>
    </p:spTree>
    <p:extLst>
      <p:ext uri="{BB962C8B-B14F-4D97-AF65-F5344CB8AC3E}">
        <p14:creationId xmlns:p14="http://schemas.microsoft.com/office/powerpoint/2010/main" val="29496596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50863" y="560961"/>
            <a:ext cx="11090275" cy="1186560"/>
          </a:xfrm>
        </p:spPr>
        <p:txBody>
          <a:bodyPr anchor="t" anchorCtr="0">
            <a:noAutofit/>
          </a:bodyPr>
          <a:lstStyle>
            <a:lvl1pPr>
              <a:defRPr sz="4000"/>
            </a:lvl1pPr>
          </a:lstStyle>
          <a:p>
            <a:r>
              <a:rPr lang="en-US" dirty="0"/>
              <a:t>Click to add title</a:t>
            </a:r>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3" name="Content Placeholder 2">
            <a:extLst>
              <a:ext uri="{FF2B5EF4-FFF2-40B4-BE49-F238E27FC236}">
                <a16:creationId xmlns:a16="http://schemas.microsoft.com/office/drawing/2014/main" id="{2AC28186-3489-427F-79D0-B78444023624}"/>
              </a:ext>
            </a:extLst>
          </p:cNvPr>
          <p:cNvSpPr>
            <a:spLocks noGrp="1"/>
          </p:cNvSpPr>
          <p:nvPr>
            <p:ph sz="half" idx="1" hasCustomPrompt="1"/>
          </p:nvPr>
        </p:nvSpPr>
        <p:spPr>
          <a:xfrm>
            <a:off x="550861" y="1917064"/>
            <a:ext cx="11090275" cy="4297679"/>
          </a:xfrm>
        </p:spPr>
        <p:txBody>
          <a:bodyPr>
            <a:normAutofit/>
          </a:bodyPr>
          <a:lstStyle>
            <a:lvl1pPr marL="0" indent="0">
              <a:buNone/>
              <a:defRPr sz="1800">
                <a:solidFill>
                  <a:schemeClr val="tx1"/>
                </a:solidFill>
              </a:defRPr>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76689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263223463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pPr/>
              <a:t>‹#›</a:t>
            </a:fld>
            <a:endParaRPr lang="en-US" dirty="0"/>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4736565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415189351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3472858684"/>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pPr/>
              <a:t>‹#›</a:t>
            </a:fld>
            <a:endParaRPr lang="en-US" dirty="0"/>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45413379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131167432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84548230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317667354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alpha val="80000"/>
                  </a:schemeClr>
                </a:solidFill>
              </a:defRPr>
            </a:lvl1pPr>
          </a:lstStyle>
          <a:p>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alpha val="80000"/>
                  </a:schemeClr>
                </a:solidFill>
              </a:defRPr>
            </a:lvl1pPr>
          </a:lstStyle>
          <a:p>
            <a:fld id="{DBA1B0FB-D917-4C8C-928F-313BD683BF39}" type="slidenum">
              <a:rPr lang="en-US" smtClean="0"/>
              <a:pPr/>
              <a:t>‹#›</a:t>
            </a:fld>
            <a:endParaRPr lang="en-US" dirty="0"/>
          </a:p>
        </p:txBody>
      </p:sp>
    </p:spTree>
    <p:extLst>
      <p:ext uri="{BB962C8B-B14F-4D97-AF65-F5344CB8AC3E}">
        <p14:creationId xmlns:p14="http://schemas.microsoft.com/office/powerpoint/2010/main" val="4222058729"/>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22" r:id="rId14"/>
    <p:sldLayoutId id="2147483723" r:id="rId15"/>
    <p:sldLayoutId id="2147483724" r:id="rId16"/>
    <p:sldLayoutId id="2147483725" r:id="rId17"/>
    <p:sldLayoutId id="2147483726" r:id="rId18"/>
    <p:sldLayoutId id="2147483727" r:id="rId19"/>
  </p:sldLayoutIdLst>
  <p:hf sldNum="0" hdr="0" ftr="0" dt="0"/>
  <p:txStyles>
    <p:titleStyle>
      <a:lvl1pPr algn="l" defTabSz="914400" rtl="0" eaLnBrk="1" latinLnBrk="0" hangingPunct="1">
        <a:lnSpc>
          <a:spcPct val="9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4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6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047101-8D42-6100-9CEA-AEC0FAEAB606}"/>
              </a:ext>
            </a:extLst>
          </p:cNvPr>
          <p:cNvSpPr>
            <a:spLocks noGrp="1"/>
          </p:cNvSpPr>
          <p:nvPr>
            <p:ph type="title"/>
          </p:nvPr>
        </p:nvSpPr>
        <p:spPr>
          <a:xfrm>
            <a:off x="6931088" y="1589337"/>
            <a:ext cx="5145438" cy="1843829"/>
          </a:xfrm>
          <a:noFill/>
        </p:spPr>
        <p:txBody>
          <a:bodyPr anchor="ctr">
            <a:noAutofit/>
          </a:bodyPr>
          <a:lstStyle/>
          <a:p>
            <a:pPr algn="ctr"/>
            <a:r>
              <a:rPr lang="en-US" sz="3600" dirty="0">
                <a:latin typeface="Calibri" panose="020F0502020204030204" pitchFamily="34" charset="0"/>
                <a:ea typeface="Calibri" panose="020F0502020204030204" pitchFamily="34" charset="0"/>
                <a:cs typeface="Calibri" panose="020F0502020204030204" pitchFamily="34" charset="0"/>
              </a:rPr>
              <a:t>F5 LTM Learning </a:t>
            </a:r>
            <a:br>
              <a:rPr lang="en-US" sz="3600" dirty="0">
                <a:latin typeface="Calibri" panose="020F0502020204030204" pitchFamily="34" charset="0"/>
                <a:ea typeface="Calibri" panose="020F0502020204030204" pitchFamily="34" charset="0"/>
                <a:cs typeface="Calibri" panose="020F0502020204030204" pitchFamily="34" charset="0"/>
              </a:rPr>
            </a:br>
            <a:r>
              <a:rPr lang="en-US" sz="3600" dirty="0">
                <a:latin typeface="Calibri" panose="020F0502020204030204" pitchFamily="34" charset="0"/>
                <a:ea typeface="Calibri" panose="020F0502020204030204" pitchFamily="34" charset="0"/>
                <a:cs typeface="Calibri" panose="020F0502020204030204" pitchFamily="34" charset="0"/>
              </a:rPr>
              <a:t>with</a:t>
            </a:r>
            <a:br>
              <a:rPr lang="en-US" sz="3600" dirty="0">
                <a:latin typeface="Calibri" panose="020F0502020204030204" pitchFamily="34" charset="0"/>
                <a:ea typeface="Calibri" panose="020F0502020204030204" pitchFamily="34" charset="0"/>
                <a:cs typeface="Calibri" panose="020F0502020204030204" pitchFamily="34" charset="0"/>
              </a:rPr>
            </a:br>
            <a:r>
              <a:rPr lang="en-US" sz="3600" dirty="0">
                <a:latin typeface="Calibri" panose="020F0502020204030204" pitchFamily="34" charset="0"/>
                <a:ea typeface="Calibri" panose="020F0502020204030204" pitchFamily="34" charset="0"/>
                <a:cs typeface="Calibri" panose="020F0502020204030204" pitchFamily="34" charset="0"/>
              </a:rPr>
              <a:t>Alexander S</a:t>
            </a:r>
          </a:p>
        </p:txBody>
      </p:sp>
      <p:pic>
        <p:nvPicPr>
          <p:cNvPr id="7" name="Picture 6">
            <a:extLst>
              <a:ext uri="{FF2B5EF4-FFF2-40B4-BE49-F238E27FC236}">
                <a16:creationId xmlns:a16="http://schemas.microsoft.com/office/drawing/2014/main" id="{42BBC432-5395-F840-1DFD-A68E2DE99C33}"/>
              </a:ext>
            </a:extLst>
          </p:cNvPr>
          <p:cNvPicPr>
            <a:picLocks noChangeAspect="1"/>
          </p:cNvPicPr>
          <p:nvPr/>
        </p:nvPicPr>
        <p:blipFill>
          <a:blip r:embed="rId3"/>
          <a:stretch>
            <a:fillRect/>
          </a:stretch>
        </p:blipFill>
        <p:spPr>
          <a:xfrm>
            <a:off x="8645599" y="3825071"/>
            <a:ext cx="1457940" cy="1752918"/>
          </a:xfrm>
          <a:prstGeom prst="rect">
            <a:avLst/>
          </a:prstGeom>
        </p:spPr>
      </p:pic>
      <p:sp>
        <p:nvSpPr>
          <p:cNvPr id="5" name="TextBox 4">
            <a:extLst>
              <a:ext uri="{FF2B5EF4-FFF2-40B4-BE49-F238E27FC236}">
                <a16:creationId xmlns:a16="http://schemas.microsoft.com/office/drawing/2014/main" id="{739E2A13-0E6C-1252-A4E3-1D0F91B5EE38}"/>
              </a:ext>
            </a:extLst>
          </p:cNvPr>
          <p:cNvSpPr txBox="1"/>
          <p:nvPr/>
        </p:nvSpPr>
        <p:spPr>
          <a:xfrm>
            <a:off x="1402837" y="348380"/>
            <a:ext cx="9114607" cy="461665"/>
          </a:xfrm>
          <a:prstGeom prst="rect">
            <a:avLst/>
          </a:prstGeom>
          <a:noFill/>
        </p:spPr>
        <p:txBody>
          <a:bodyPr wrap="square">
            <a:spAutoFit/>
          </a:bodyPr>
          <a:lstStyle/>
          <a:p>
            <a:pPr algn="ctr"/>
            <a:r>
              <a:rPr lang="en-GB" sz="2400" dirty="0">
                <a:solidFill>
                  <a:schemeClr val="accent2">
                    <a:lumMod val="60000"/>
                    <a:lumOff val="40000"/>
                  </a:schemeClr>
                </a:solidFill>
              </a:rPr>
              <a:t>Chapter 04 – </a:t>
            </a:r>
            <a:r>
              <a:rPr lang="en-GB" sz="2400" dirty="0">
                <a:solidFill>
                  <a:srgbClr val="FFC000"/>
                </a:solidFill>
                <a:ea typeface="Calibri" panose="020F0502020204030204" pitchFamily="34" charset="0"/>
                <a:cs typeface="Calibri" panose="020F0502020204030204" pitchFamily="34" charset="0"/>
              </a:rPr>
              <a:t>F5 LTM operates as a </a:t>
            </a:r>
            <a:r>
              <a:rPr lang="en-GB" sz="2400" dirty="0" smtClean="0">
                <a:solidFill>
                  <a:srgbClr val="FFC000"/>
                </a:solidFill>
                <a:ea typeface="Calibri" panose="020F0502020204030204" pitchFamily="34" charset="0"/>
                <a:cs typeface="Calibri" panose="020F0502020204030204" pitchFamily="34" charset="0"/>
              </a:rPr>
              <a:t>Full </a:t>
            </a:r>
            <a:r>
              <a:rPr lang="en-GB" sz="2400" dirty="0">
                <a:solidFill>
                  <a:srgbClr val="FFC000"/>
                </a:solidFill>
                <a:ea typeface="Calibri" panose="020F0502020204030204" pitchFamily="34" charset="0"/>
                <a:cs typeface="Calibri" panose="020F0502020204030204" pitchFamily="34" charset="0"/>
              </a:rPr>
              <a:t>R</a:t>
            </a:r>
            <a:r>
              <a:rPr lang="en-GB" sz="2400" dirty="0" smtClean="0">
                <a:solidFill>
                  <a:srgbClr val="FFC000"/>
                </a:solidFill>
                <a:ea typeface="Calibri" panose="020F0502020204030204" pitchFamily="34" charset="0"/>
                <a:cs typeface="Calibri" panose="020F0502020204030204" pitchFamily="34" charset="0"/>
              </a:rPr>
              <a:t>everse </a:t>
            </a:r>
            <a:r>
              <a:rPr lang="en-GB" sz="2400" dirty="0">
                <a:solidFill>
                  <a:srgbClr val="FFC000"/>
                </a:solidFill>
                <a:ea typeface="Calibri" panose="020F0502020204030204" pitchFamily="34" charset="0"/>
                <a:cs typeface="Calibri" panose="020F0502020204030204" pitchFamily="34" charset="0"/>
              </a:rPr>
              <a:t>P</a:t>
            </a:r>
            <a:r>
              <a:rPr lang="en-GB" sz="2400" dirty="0" smtClean="0">
                <a:solidFill>
                  <a:srgbClr val="FFC000"/>
                </a:solidFill>
                <a:ea typeface="Calibri" panose="020F0502020204030204" pitchFamily="34" charset="0"/>
                <a:cs typeface="Calibri" panose="020F0502020204030204" pitchFamily="34" charset="0"/>
              </a:rPr>
              <a:t>roxy</a:t>
            </a:r>
            <a:endParaRPr lang="en-AE" sz="2400" dirty="0">
              <a:solidFill>
                <a:schemeClr val="accent2">
                  <a:lumMod val="60000"/>
                  <a:lumOff val="40000"/>
                </a:schemeClr>
              </a:solidFill>
            </a:endParaRPr>
          </a:p>
        </p:txBody>
      </p:sp>
      <p:pic>
        <p:nvPicPr>
          <p:cNvPr id="6" name="Picture 5"/>
          <p:cNvPicPr>
            <a:picLocks noChangeAspect="1"/>
          </p:cNvPicPr>
          <p:nvPr/>
        </p:nvPicPr>
        <p:blipFill>
          <a:blip r:embed="rId4"/>
          <a:stretch>
            <a:fillRect/>
          </a:stretch>
        </p:blipFill>
        <p:spPr>
          <a:xfrm>
            <a:off x="238539" y="1201950"/>
            <a:ext cx="7572567" cy="4853136"/>
          </a:xfrm>
          <a:prstGeom prst="rect">
            <a:avLst/>
          </a:prstGeom>
        </p:spPr>
      </p:pic>
    </p:spTree>
    <p:extLst>
      <p:ext uri="{BB962C8B-B14F-4D97-AF65-F5344CB8AC3E}">
        <p14:creationId xmlns:p14="http://schemas.microsoft.com/office/powerpoint/2010/main" val="2803092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090465" y="473583"/>
            <a:ext cx="9598359" cy="646331"/>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Server Side Flow - LTM &amp; WAF</a:t>
            </a:r>
          </a:p>
          <a:p>
            <a:pPr marL="0" lvl="2" algn="ctr"/>
            <a:r>
              <a:rPr lang="en-US" dirty="0">
                <a:solidFill>
                  <a:schemeClr val="accent2">
                    <a:lumMod val="60000"/>
                    <a:lumOff val="40000"/>
                  </a:schemeClr>
                </a:solidFill>
              </a:rPr>
              <a:t>Server-Side Connection Establishment – </a:t>
            </a:r>
            <a:r>
              <a:rPr lang="en-US" dirty="0"/>
              <a:t>Which IP Does F5 Use to Create the Backend Connection</a:t>
            </a:r>
            <a:r>
              <a:rPr lang="en-US" dirty="0">
                <a:solidFill>
                  <a:schemeClr val="accent2">
                    <a:lumMod val="60000"/>
                    <a:lumOff val="40000"/>
                  </a:schemeClr>
                </a:solidFill>
              </a:rPr>
              <a:t>?</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7743573" y="1269179"/>
            <a:ext cx="4081154" cy="5262979"/>
          </a:xfrm>
          <a:prstGeom prst="rect">
            <a:avLst/>
          </a:prstGeom>
        </p:spPr>
        <p:txBody>
          <a:bodyPr wrap="square">
            <a:spAutoFit/>
          </a:bodyPr>
          <a:lstStyle/>
          <a:p>
            <a:r>
              <a:rPr lang="en-US" sz="1400" dirty="0" smtClean="0">
                <a:solidFill>
                  <a:srgbClr val="FFC000"/>
                </a:solidFill>
              </a:rPr>
              <a:t>Question:  </a:t>
            </a:r>
          </a:p>
          <a:p>
            <a:endParaRPr lang="en-US" sz="1400" dirty="0">
              <a:solidFill>
                <a:srgbClr val="FFC000"/>
              </a:solidFill>
            </a:endParaRPr>
          </a:p>
          <a:p>
            <a:r>
              <a:rPr lang="en-US" sz="1400" dirty="0" smtClean="0"/>
              <a:t>Will </a:t>
            </a:r>
            <a:r>
              <a:rPr lang="en-US" sz="1400" dirty="0"/>
              <a:t>F5 always use the server-side interface (Self IP) to establish the backend connection?</a:t>
            </a:r>
          </a:p>
          <a:p>
            <a:endParaRPr lang="en-US" sz="1400" dirty="0"/>
          </a:p>
          <a:p>
            <a:r>
              <a:rPr lang="en-US" sz="1400" dirty="0" smtClean="0">
                <a:solidFill>
                  <a:srgbClr val="FFC000"/>
                </a:solidFill>
              </a:rPr>
              <a:t>Answer: </a:t>
            </a:r>
          </a:p>
          <a:p>
            <a:endParaRPr lang="en-US" sz="1400" dirty="0"/>
          </a:p>
          <a:p>
            <a:r>
              <a:rPr lang="en-US" sz="1400" dirty="0" smtClean="0"/>
              <a:t>It </a:t>
            </a:r>
            <a:r>
              <a:rPr lang="en-US" sz="1400" dirty="0"/>
              <a:t>depends on how the system is configured.</a:t>
            </a:r>
          </a:p>
          <a:p>
            <a:endParaRPr lang="en-US" sz="1400" dirty="0" smtClean="0"/>
          </a:p>
          <a:p>
            <a:pPr marL="285750" indent="-285750">
              <a:buFont typeface="Arial" panose="020B0604020202020204" pitchFamily="34" charset="0"/>
              <a:buChar char="•"/>
            </a:pPr>
            <a:r>
              <a:rPr lang="en-US" sz="1400" dirty="0" smtClean="0"/>
              <a:t>If </a:t>
            </a:r>
            <a:r>
              <a:rPr lang="en-US" sz="1400" dirty="0"/>
              <a:t>there is a </a:t>
            </a:r>
            <a:r>
              <a:rPr lang="en-US" sz="1400" dirty="0">
                <a:solidFill>
                  <a:schemeClr val="accent2">
                    <a:lumMod val="60000"/>
                    <a:lumOff val="40000"/>
                  </a:schemeClr>
                </a:solidFill>
              </a:rPr>
              <a:t>single F5 device </a:t>
            </a:r>
            <a:r>
              <a:rPr lang="en-US" sz="1400" dirty="0"/>
              <a:t>and </a:t>
            </a:r>
            <a:r>
              <a:rPr lang="en-US" sz="1400" dirty="0">
                <a:solidFill>
                  <a:schemeClr val="accent2">
                    <a:lumMod val="60000"/>
                    <a:lumOff val="40000"/>
                  </a:schemeClr>
                </a:solidFill>
              </a:rPr>
              <a:t>the virtual server is configured with SNAT Auto Map</a:t>
            </a:r>
            <a:r>
              <a:rPr lang="en-US" sz="1400" dirty="0"/>
              <a:t>, F5 uses the </a:t>
            </a:r>
            <a:r>
              <a:rPr lang="en-US" sz="1400" dirty="0">
                <a:solidFill>
                  <a:schemeClr val="accent2">
                    <a:lumMod val="60000"/>
                    <a:lumOff val="40000"/>
                  </a:schemeClr>
                </a:solidFill>
              </a:rPr>
              <a:t>server-side Self IP </a:t>
            </a:r>
            <a:r>
              <a:rPr lang="en-US" sz="1400" dirty="0"/>
              <a:t>to establish the backend connection.</a:t>
            </a:r>
          </a:p>
          <a:p>
            <a:endParaRPr lang="en-US" sz="1400" dirty="0" smtClean="0"/>
          </a:p>
          <a:p>
            <a:pPr marL="285750" indent="-285750">
              <a:buFont typeface="Arial" panose="020B0604020202020204" pitchFamily="34" charset="0"/>
              <a:buChar char="•"/>
            </a:pPr>
            <a:r>
              <a:rPr lang="en-US" sz="1400" dirty="0" smtClean="0"/>
              <a:t>If </a:t>
            </a:r>
            <a:r>
              <a:rPr lang="en-US" sz="1400" dirty="0"/>
              <a:t>the </a:t>
            </a:r>
            <a:r>
              <a:rPr lang="en-US" sz="1400" dirty="0">
                <a:solidFill>
                  <a:schemeClr val="accent2">
                    <a:lumMod val="60000"/>
                    <a:lumOff val="40000"/>
                  </a:schemeClr>
                </a:solidFill>
              </a:rPr>
              <a:t>F5 is in an HA pair </a:t>
            </a:r>
            <a:r>
              <a:rPr lang="en-US" sz="1400" dirty="0"/>
              <a:t>and </a:t>
            </a:r>
            <a:r>
              <a:rPr lang="en-US" sz="1400" dirty="0">
                <a:solidFill>
                  <a:schemeClr val="accent2">
                    <a:lumMod val="60000"/>
                    <a:lumOff val="40000"/>
                  </a:schemeClr>
                </a:solidFill>
              </a:rPr>
              <a:t>the virtual server is configured with SNAT Auto Map</a:t>
            </a:r>
            <a:r>
              <a:rPr lang="en-US" sz="1400" dirty="0"/>
              <a:t>, F5 uses the </a:t>
            </a:r>
            <a:r>
              <a:rPr lang="en-US" sz="1400" dirty="0" smtClean="0">
                <a:solidFill>
                  <a:schemeClr val="accent2">
                    <a:lumMod val="60000"/>
                    <a:lumOff val="40000"/>
                  </a:schemeClr>
                </a:solidFill>
              </a:rPr>
              <a:t>Server-Side Floating </a:t>
            </a:r>
            <a:r>
              <a:rPr lang="en-US" sz="1400" dirty="0">
                <a:solidFill>
                  <a:schemeClr val="accent2">
                    <a:lumMod val="60000"/>
                    <a:lumOff val="40000"/>
                  </a:schemeClr>
                </a:solidFill>
              </a:rPr>
              <a:t>Self IP </a:t>
            </a:r>
            <a:r>
              <a:rPr lang="en-US" sz="1400" dirty="0"/>
              <a:t>to establish the backend connection.</a:t>
            </a:r>
          </a:p>
          <a:p>
            <a:endParaRPr lang="en-US" sz="1400" dirty="0" smtClean="0"/>
          </a:p>
          <a:p>
            <a:pPr marL="285750" indent="-285750">
              <a:buFont typeface="Arial" panose="020B0604020202020204" pitchFamily="34" charset="0"/>
              <a:buChar char="•"/>
            </a:pPr>
            <a:r>
              <a:rPr lang="en-US" sz="1400" dirty="0" smtClean="0"/>
              <a:t>Alternatively</a:t>
            </a:r>
            <a:r>
              <a:rPr lang="en-US" sz="1400" dirty="0"/>
              <a:t>, </a:t>
            </a:r>
            <a:r>
              <a:rPr lang="en-US" sz="1400" dirty="0">
                <a:solidFill>
                  <a:schemeClr val="accent2">
                    <a:lumMod val="60000"/>
                    <a:lumOff val="40000"/>
                  </a:schemeClr>
                </a:solidFill>
              </a:rPr>
              <a:t>instead of using SNAT Auto Map</a:t>
            </a:r>
            <a:r>
              <a:rPr lang="en-US" sz="1400" dirty="0"/>
              <a:t>, you can configure a </a:t>
            </a:r>
            <a:r>
              <a:rPr lang="en-US" sz="1400" dirty="0">
                <a:solidFill>
                  <a:schemeClr val="accent2">
                    <a:lumMod val="60000"/>
                    <a:lumOff val="40000"/>
                  </a:schemeClr>
                </a:solidFill>
              </a:rPr>
              <a:t>specific SNAT IP address</a:t>
            </a:r>
            <a:r>
              <a:rPr lang="en-US" sz="1400" dirty="0"/>
              <a:t>. In that case, </a:t>
            </a:r>
            <a:r>
              <a:rPr lang="en-US" sz="1400" dirty="0">
                <a:solidFill>
                  <a:schemeClr val="accent2">
                    <a:lumMod val="60000"/>
                    <a:lumOff val="40000"/>
                  </a:schemeClr>
                </a:solidFill>
              </a:rPr>
              <a:t>F5 will use the configured SNAT IP </a:t>
            </a:r>
            <a:r>
              <a:rPr lang="en-US" sz="1400" dirty="0"/>
              <a:t>to create the backend connection.</a:t>
            </a:r>
          </a:p>
          <a:p>
            <a:r>
              <a:rPr lang="en-US" sz="1400" dirty="0"/>
              <a:t>			</a:t>
            </a:r>
          </a:p>
        </p:txBody>
      </p:sp>
      <p:pic>
        <p:nvPicPr>
          <p:cNvPr id="5" name="Picture 4"/>
          <p:cNvPicPr>
            <a:picLocks noChangeAspect="1"/>
          </p:cNvPicPr>
          <p:nvPr/>
        </p:nvPicPr>
        <p:blipFill>
          <a:blip r:embed="rId3"/>
          <a:stretch>
            <a:fillRect/>
          </a:stretch>
        </p:blipFill>
        <p:spPr>
          <a:xfrm>
            <a:off x="147667" y="1584582"/>
            <a:ext cx="7537117" cy="4830417"/>
          </a:xfrm>
          <a:prstGeom prst="rect">
            <a:avLst/>
          </a:prstGeom>
        </p:spPr>
      </p:pic>
    </p:spTree>
    <p:extLst>
      <p:ext uri="{BB962C8B-B14F-4D97-AF65-F5344CB8AC3E}">
        <p14:creationId xmlns:p14="http://schemas.microsoft.com/office/powerpoint/2010/main" val="239862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427170" y="473583"/>
            <a:ext cx="8563076" cy="646331"/>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Server Side Flow - LTM &amp; WAF</a:t>
            </a:r>
          </a:p>
          <a:p>
            <a:pPr marL="0" lvl="2" algn="ct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Server Side Connection Establishment </a:t>
            </a:r>
            <a:r>
              <a:rPr lang="en-AE" altLang="en-US" dirty="0" smtClean="0">
                <a:solidFill>
                  <a:schemeClr val="accent2">
                    <a:lumMod val="60000"/>
                    <a:lumOff val="40000"/>
                  </a:schemeClr>
                </a:solidFill>
                <a:latin typeface="Berlin Sans FB" panose="020E0602020502020306" pitchFamily="34" charset="0"/>
                <a:cs typeface="Calibri" panose="020F0502020204030204" pitchFamily="34" charset="0"/>
              </a:rPr>
              <a:t>–</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 </a:t>
            </a:r>
            <a:r>
              <a:rPr lang="en-US" altLang="en-US" dirty="0" smtClean="0">
                <a:latin typeface="Berlin Sans FB" panose="020E0602020502020306" pitchFamily="34" charset="0"/>
                <a:cs typeface="Calibri" panose="020F0502020204030204" pitchFamily="34" charset="0"/>
              </a:rPr>
              <a:t>Server Response</a:t>
            </a:r>
            <a:endParaRPr lang="en-GB" altLang="en-US" dirty="0">
              <a:latin typeface="Berlin Sans FB" panose="020E0602020502020306" pitchFamily="34" charset="0"/>
              <a:cs typeface="Calibri" panose="020F0502020204030204" pitchFamily="34" charset="0"/>
            </a:endParaRPr>
          </a:p>
        </p:txBody>
      </p:sp>
      <p:sp>
        <p:nvSpPr>
          <p:cNvPr id="9" name="Rectangle 8"/>
          <p:cNvSpPr/>
          <p:nvPr/>
        </p:nvSpPr>
        <p:spPr>
          <a:xfrm>
            <a:off x="7879880" y="1750122"/>
            <a:ext cx="4081154" cy="4185761"/>
          </a:xfrm>
          <a:prstGeom prst="rect">
            <a:avLst/>
          </a:prstGeom>
        </p:spPr>
        <p:txBody>
          <a:bodyPr wrap="square">
            <a:spAutoFit/>
          </a:bodyPr>
          <a:lstStyle/>
          <a:p>
            <a:r>
              <a:rPr lang="en-US" sz="1400" dirty="0" smtClean="0">
                <a:solidFill>
                  <a:srgbClr val="FFC000"/>
                </a:solidFill>
              </a:rPr>
              <a:t>Server-Side Connection Establishment</a:t>
            </a:r>
          </a:p>
          <a:p>
            <a:endParaRPr lang="en-US" sz="1400" dirty="0">
              <a:solidFill>
                <a:srgbClr val="FFC000"/>
              </a:solidFill>
            </a:endParaRPr>
          </a:p>
          <a:p>
            <a:r>
              <a:rPr lang="en-US" sz="1400" dirty="0"/>
              <a:t>In our Case </a:t>
            </a:r>
            <a:r>
              <a:rPr lang="en-US" sz="1400" dirty="0" smtClean="0"/>
              <a:t>- It </a:t>
            </a:r>
            <a:r>
              <a:rPr lang="en-US" sz="1400" dirty="0"/>
              <a:t>is single F5 and the virtual server is configured with SNAT Auto Map. </a:t>
            </a:r>
            <a:r>
              <a:rPr lang="en-US" sz="1400" dirty="0" smtClean="0"/>
              <a:t>So, this </a:t>
            </a:r>
            <a:r>
              <a:rPr lang="en-US" sz="1400" dirty="0"/>
              <a:t>connection is initiated from the server-side Self IP of the BIG-IP.</a:t>
            </a:r>
            <a:endParaRPr lang="en-US" sz="1400" dirty="0" smtClean="0"/>
          </a:p>
          <a:p>
            <a:endParaRPr lang="en-US" sz="1400" dirty="0">
              <a:solidFill>
                <a:schemeClr val="accent2">
                  <a:lumMod val="60000"/>
                  <a:lumOff val="40000"/>
                </a:schemeClr>
              </a:solidFill>
            </a:endParaRPr>
          </a:p>
          <a:p>
            <a:endParaRPr lang="en-US" sz="1400" dirty="0"/>
          </a:p>
          <a:p>
            <a:pPr marL="285750" indent="-285750">
              <a:buFont typeface="Arial" panose="020B0604020202020204" pitchFamily="34" charset="0"/>
              <a:buChar char="•"/>
            </a:pPr>
            <a:r>
              <a:rPr lang="en-US" sz="1400" dirty="0">
                <a:solidFill>
                  <a:schemeClr val="accent2">
                    <a:lumMod val="60000"/>
                    <a:lumOff val="40000"/>
                  </a:schemeClr>
                </a:solidFill>
              </a:rPr>
              <a:t>TCP &amp; SSL Handshake: </a:t>
            </a:r>
            <a:r>
              <a:rPr lang="en-US" sz="1400" dirty="0"/>
              <a:t>The TCP handshake completes between the BIG-IP and the selected backend server, </a:t>
            </a:r>
            <a:r>
              <a:rPr lang="en-US" sz="1400" dirty="0" smtClean="0"/>
              <a:t>establishing </a:t>
            </a:r>
            <a:r>
              <a:rPr lang="en-US" sz="1400" dirty="0"/>
              <a:t>the server-side SSL connection.</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solidFill>
                  <a:schemeClr val="accent2">
                    <a:lumMod val="60000"/>
                    <a:lumOff val="40000"/>
                  </a:schemeClr>
                </a:solidFill>
              </a:rPr>
              <a:t>Request Forwarding: </a:t>
            </a:r>
            <a:r>
              <a:rPr lang="en-US" sz="1400" dirty="0"/>
              <a:t>Over this server-side SSL connection, the F5 LTM forwards the HTTP request originally sent by the client.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solidFill>
                  <a:schemeClr val="accent2">
                    <a:lumMod val="60000"/>
                    <a:lumOff val="40000"/>
                  </a:schemeClr>
                </a:solidFill>
              </a:rPr>
              <a:t>Server Response: </a:t>
            </a:r>
            <a:r>
              <a:rPr lang="en-US" sz="1400" dirty="0"/>
              <a:t>The backend server processes the request and returns the response to the F5 Self IP</a:t>
            </a:r>
            <a:r>
              <a:rPr lang="en-US" sz="1400" dirty="0" smtClean="0"/>
              <a:t>.</a:t>
            </a:r>
            <a:endParaRPr lang="en-US" sz="1400" dirty="0"/>
          </a:p>
        </p:txBody>
      </p:sp>
      <p:pic>
        <p:nvPicPr>
          <p:cNvPr id="5" name="Picture 4"/>
          <p:cNvPicPr>
            <a:picLocks noChangeAspect="1"/>
          </p:cNvPicPr>
          <p:nvPr/>
        </p:nvPicPr>
        <p:blipFill>
          <a:blip r:embed="rId3"/>
          <a:stretch>
            <a:fillRect/>
          </a:stretch>
        </p:blipFill>
        <p:spPr>
          <a:xfrm>
            <a:off x="147667" y="1584582"/>
            <a:ext cx="7537117" cy="4830417"/>
          </a:xfrm>
          <a:prstGeom prst="rect">
            <a:avLst/>
          </a:prstGeom>
        </p:spPr>
      </p:pic>
    </p:spTree>
    <p:extLst>
      <p:ext uri="{BB962C8B-B14F-4D97-AF65-F5344CB8AC3E}">
        <p14:creationId xmlns:p14="http://schemas.microsoft.com/office/powerpoint/2010/main" val="18156798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455568" y="178249"/>
            <a:ext cx="8563076" cy="646331"/>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LTM Proxy Role</a:t>
            </a:r>
          </a:p>
          <a:p>
            <a:pPr marL="0" lvl="2" algn="ctr"/>
            <a:r>
              <a:rPr lang="en-US" dirty="0"/>
              <a:t>LTM Proxy Mapping with WAF</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7835822" y="875696"/>
            <a:ext cx="4227443" cy="5693866"/>
          </a:xfrm>
          <a:prstGeom prst="rect">
            <a:avLst/>
          </a:prstGeom>
        </p:spPr>
        <p:txBody>
          <a:bodyPr wrap="square">
            <a:spAutoFit/>
          </a:bodyPr>
          <a:lstStyle/>
          <a:p>
            <a:r>
              <a:rPr lang="en-US" sz="1400" b="1" dirty="0" smtClean="0">
                <a:solidFill>
                  <a:srgbClr val="FFC000"/>
                </a:solidFill>
              </a:rPr>
              <a:t>Mapping </a:t>
            </a:r>
            <a:r>
              <a:rPr lang="en-US" sz="1400" b="1" dirty="0">
                <a:solidFill>
                  <a:srgbClr val="FFC000"/>
                </a:solidFill>
              </a:rPr>
              <a:t>to Client:</a:t>
            </a:r>
            <a:endParaRPr lang="en-US" sz="1400" dirty="0">
              <a:solidFill>
                <a:srgbClr val="FFC000"/>
              </a:solidFill>
            </a:endParaRPr>
          </a:p>
          <a:p>
            <a:pPr marL="742950" lvl="1" indent="-285750">
              <a:buFont typeface="Arial" panose="020B0604020202020204" pitchFamily="34" charset="0"/>
              <a:buChar char="•"/>
            </a:pPr>
            <a:r>
              <a:rPr lang="en-US" sz="1400" dirty="0"/>
              <a:t>LTM receives the response from the backend server.</a:t>
            </a:r>
          </a:p>
          <a:p>
            <a:pPr marL="742950" lvl="1" indent="-285750">
              <a:buFont typeface="Arial" panose="020B0604020202020204" pitchFamily="34" charset="0"/>
              <a:buChar char="•"/>
            </a:pPr>
            <a:r>
              <a:rPr lang="en-US" sz="1400" dirty="0"/>
              <a:t>It maps this response to the </a:t>
            </a:r>
            <a:r>
              <a:rPr lang="en-US" sz="1400" b="1" dirty="0">
                <a:solidFill>
                  <a:schemeClr val="accent2">
                    <a:lumMod val="60000"/>
                    <a:lumOff val="40000"/>
                  </a:schemeClr>
                </a:solidFill>
              </a:rPr>
              <a:t>client-side Virtual Server (VS) IP</a:t>
            </a:r>
            <a:r>
              <a:rPr lang="en-US" sz="1400" dirty="0">
                <a:solidFill>
                  <a:schemeClr val="accent2">
                    <a:lumMod val="60000"/>
                    <a:lumOff val="40000"/>
                  </a:schemeClr>
                </a:solidFill>
              </a:rPr>
              <a:t>,</a:t>
            </a:r>
            <a:r>
              <a:rPr lang="en-US" sz="1400" dirty="0"/>
              <a:t> ensuring it goes to the correct client connection</a:t>
            </a:r>
            <a:r>
              <a:rPr lang="en-US" sz="1400" dirty="0" smtClean="0"/>
              <a:t>.</a:t>
            </a:r>
          </a:p>
          <a:p>
            <a:pPr marL="742950" lvl="1" indent="-285750">
              <a:buFont typeface="Arial" panose="020B0604020202020204" pitchFamily="34" charset="0"/>
              <a:buChar char="•"/>
            </a:pPr>
            <a:endParaRPr lang="en-US" sz="1400" dirty="0"/>
          </a:p>
          <a:p>
            <a:r>
              <a:rPr lang="en-US" sz="1400" b="1" dirty="0">
                <a:solidFill>
                  <a:srgbClr val="FFC000"/>
                </a:solidFill>
              </a:rPr>
              <a:t>WAF Inspection:</a:t>
            </a:r>
            <a:endParaRPr lang="en-US" sz="1400" dirty="0">
              <a:solidFill>
                <a:srgbClr val="FFC000"/>
              </a:solidFill>
            </a:endParaRPr>
          </a:p>
          <a:p>
            <a:pPr marL="742950" lvl="1" indent="-285750">
              <a:buFont typeface="Arial" panose="020B0604020202020204" pitchFamily="34" charset="0"/>
              <a:buChar char="•"/>
            </a:pPr>
            <a:r>
              <a:rPr lang="en-US" sz="1400" dirty="0" smtClean="0"/>
              <a:t>Since </a:t>
            </a:r>
            <a:r>
              <a:rPr lang="en-US" sz="1400" dirty="0"/>
              <a:t>the WAF </a:t>
            </a:r>
            <a:r>
              <a:rPr lang="en-US" sz="1400" dirty="0" smtClean="0"/>
              <a:t>policy is attached, </a:t>
            </a:r>
            <a:r>
              <a:rPr lang="en-US" sz="1400" dirty="0"/>
              <a:t>the LTM forwards the </a:t>
            </a:r>
            <a:r>
              <a:rPr lang="en-US" sz="1400" dirty="0" smtClean="0"/>
              <a:t>web server response </a:t>
            </a:r>
            <a:r>
              <a:rPr lang="en-US" sz="1400" dirty="0"/>
              <a:t>to the WAF </a:t>
            </a:r>
            <a:r>
              <a:rPr lang="en-US" sz="1400" b="1" dirty="0">
                <a:solidFill>
                  <a:schemeClr val="accent2">
                    <a:lumMod val="60000"/>
                    <a:lumOff val="40000"/>
                  </a:schemeClr>
                </a:solidFill>
              </a:rPr>
              <a:t>before sending it to the client</a:t>
            </a:r>
            <a:r>
              <a:rPr lang="en-US" sz="1400" dirty="0">
                <a:solidFill>
                  <a:schemeClr val="accent2">
                    <a:lumMod val="60000"/>
                    <a:lumOff val="40000"/>
                  </a:schemeClr>
                </a:solidFill>
              </a:rPr>
              <a:t>.</a:t>
            </a:r>
          </a:p>
          <a:p>
            <a:pPr marL="742950" lvl="1" indent="-285750">
              <a:buFont typeface="Arial" panose="020B0604020202020204" pitchFamily="34" charset="0"/>
              <a:buChar char="•"/>
            </a:pPr>
            <a:r>
              <a:rPr lang="en-US" sz="1400" dirty="0">
                <a:solidFill>
                  <a:schemeClr val="accent2">
                    <a:lumMod val="60000"/>
                    <a:lumOff val="40000"/>
                  </a:schemeClr>
                </a:solidFill>
              </a:rPr>
              <a:t>The WAF analyzes the </a:t>
            </a:r>
            <a:r>
              <a:rPr lang="en-US" sz="1400" dirty="0" smtClean="0">
                <a:solidFill>
                  <a:schemeClr val="accent2">
                    <a:lumMod val="60000"/>
                    <a:lumOff val="40000"/>
                  </a:schemeClr>
                </a:solidFill>
              </a:rPr>
              <a:t>web server response </a:t>
            </a:r>
            <a:r>
              <a:rPr lang="en-US" sz="1400" dirty="0"/>
              <a:t>(for sensitive data leaks, content compliance, etc.) and determines if it is safe</a:t>
            </a:r>
            <a:r>
              <a:rPr lang="en-US" sz="1400" dirty="0" smtClean="0"/>
              <a:t>.</a:t>
            </a:r>
          </a:p>
          <a:p>
            <a:pPr marL="742950" lvl="1" indent="-285750">
              <a:buFont typeface="Arial" panose="020B0604020202020204" pitchFamily="34" charset="0"/>
              <a:buChar char="•"/>
            </a:pPr>
            <a:endParaRPr lang="en-US" sz="1400" dirty="0"/>
          </a:p>
          <a:p>
            <a:r>
              <a:rPr lang="en-US" sz="1400" b="1" dirty="0">
                <a:solidFill>
                  <a:srgbClr val="FFC000"/>
                </a:solidFill>
              </a:rPr>
              <a:t>Final Delivery to Client</a:t>
            </a:r>
            <a:r>
              <a:rPr lang="en-US" sz="1400" b="1" dirty="0" smtClean="0">
                <a:solidFill>
                  <a:srgbClr val="FFC000"/>
                </a:solidFill>
              </a:rPr>
              <a:t>:</a:t>
            </a:r>
          </a:p>
          <a:p>
            <a:endParaRPr lang="en-US" sz="1400" b="1" dirty="0">
              <a:solidFill>
                <a:srgbClr val="FFC000"/>
              </a:solidFill>
            </a:endParaRPr>
          </a:p>
          <a:p>
            <a:r>
              <a:rPr lang="en-US" sz="1400" dirty="0"/>
              <a:t>The WAF analyzes the response and sends a verdict back to LTM</a:t>
            </a:r>
            <a:r>
              <a:rPr lang="en-US" sz="1400" dirty="0" smtClean="0"/>
              <a:t>.</a:t>
            </a:r>
          </a:p>
          <a:p>
            <a:endParaRPr lang="en-US" sz="1400" dirty="0"/>
          </a:p>
          <a:p>
            <a:pPr marL="742950" lvl="1" indent="-285750">
              <a:buFont typeface="Arial" panose="020B0604020202020204" pitchFamily="34" charset="0"/>
              <a:buChar char="•"/>
            </a:pPr>
            <a:r>
              <a:rPr lang="en-US" sz="1400" dirty="0" smtClean="0"/>
              <a:t>If </a:t>
            </a:r>
            <a:r>
              <a:rPr lang="en-US" sz="1400" dirty="0"/>
              <a:t>the WAF verdict is allow, </a:t>
            </a:r>
            <a:r>
              <a:rPr lang="en-US" sz="1400" dirty="0">
                <a:solidFill>
                  <a:schemeClr val="accent2">
                    <a:lumMod val="60000"/>
                    <a:lumOff val="40000"/>
                  </a:schemeClr>
                </a:solidFill>
              </a:rPr>
              <a:t>LTM returns the web server response to the client via the Virtual Server IP</a:t>
            </a:r>
            <a:r>
              <a:rPr lang="en-US" sz="1400" dirty="0" smtClean="0"/>
              <a:t>.</a:t>
            </a:r>
            <a:endParaRPr lang="en-US" sz="1400" dirty="0"/>
          </a:p>
          <a:p>
            <a:pPr marL="742950" lvl="1" indent="-285750">
              <a:buFont typeface="Arial" panose="020B0604020202020204" pitchFamily="34" charset="0"/>
              <a:buChar char="•"/>
            </a:pPr>
            <a:r>
              <a:rPr lang="en-US" sz="1400" dirty="0" smtClean="0"/>
              <a:t>If </a:t>
            </a:r>
            <a:r>
              <a:rPr lang="en-US" sz="1400" dirty="0"/>
              <a:t>the WAF verdict is deny, </a:t>
            </a:r>
            <a:r>
              <a:rPr lang="en-US" sz="1400" dirty="0">
                <a:solidFill>
                  <a:schemeClr val="accent2">
                    <a:lumMod val="60000"/>
                    <a:lumOff val="40000"/>
                  </a:schemeClr>
                </a:solidFill>
              </a:rPr>
              <a:t>LTM returns the WAF response to the client via the Virtual Server IP</a:t>
            </a:r>
            <a:r>
              <a:rPr lang="en-US" sz="1400" dirty="0"/>
              <a:t>.</a:t>
            </a:r>
          </a:p>
        </p:txBody>
      </p:sp>
      <p:pic>
        <p:nvPicPr>
          <p:cNvPr id="5" name="Picture 4"/>
          <p:cNvPicPr>
            <a:picLocks noChangeAspect="1"/>
          </p:cNvPicPr>
          <p:nvPr/>
        </p:nvPicPr>
        <p:blipFill>
          <a:blip r:embed="rId3"/>
          <a:stretch>
            <a:fillRect/>
          </a:stretch>
        </p:blipFill>
        <p:spPr>
          <a:xfrm>
            <a:off x="147667" y="1370271"/>
            <a:ext cx="7537117" cy="4830417"/>
          </a:xfrm>
          <a:prstGeom prst="rect">
            <a:avLst/>
          </a:prstGeom>
        </p:spPr>
      </p:pic>
    </p:spTree>
    <p:extLst>
      <p:ext uri="{BB962C8B-B14F-4D97-AF65-F5344CB8AC3E}">
        <p14:creationId xmlns:p14="http://schemas.microsoft.com/office/powerpoint/2010/main" val="3119534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455568" y="178249"/>
            <a:ext cx="8563076" cy="646331"/>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LTM Proxy Role</a:t>
            </a:r>
          </a:p>
          <a:p>
            <a:pPr marL="0" lvl="2" algn="ctr"/>
            <a:r>
              <a:rPr lang="en-US" dirty="0"/>
              <a:t>F5 Full‑Proxy + WAF + Load Balancer Flow Diagram</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7779027" y="1800320"/>
            <a:ext cx="4227443" cy="3970318"/>
          </a:xfrm>
          <a:prstGeom prst="rect">
            <a:avLst/>
          </a:prstGeom>
        </p:spPr>
        <p:txBody>
          <a:bodyPr wrap="square">
            <a:spAutoFit/>
          </a:bodyPr>
          <a:lstStyle/>
          <a:p>
            <a:pPr marL="285750" indent="-285750">
              <a:buFont typeface="Arial" panose="020B0604020202020204" pitchFamily="34" charset="0"/>
              <a:buChar char="•"/>
            </a:pPr>
            <a:r>
              <a:rPr lang="en-US" sz="1400" dirty="0"/>
              <a:t>F5 functions as a </a:t>
            </a:r>
            <a:r>
              <a:rPr lang="en-US" sz="1400" b="1" dirty="0">
                <a:solidFill>
                  <a:srgbClr val="FFC000"/>
                </a:solidFill>
              </a:rPr>
              <a:t>full proxy</a:t>
            </a:r>
            <a:r>
              <a:rPr lang="en-US" sz="1400" dirty="0"/>
              <a:t>, maintaining </a:t>
            </a:r>
            <a:r>
              <a:rPr lang="en-US" sz="1400" dirty="0">
                <a:solidFill>
                  <a:schemeClr val="accent2">
                    <a:lumMod val="60000"/>
                    <a:lumOff val="40000"/>
                  </a:schemeClr>
                </a:solidFill>
              </a:rPr>
              <a:t>separate client‑side and server‑side connection</a:t>
            </a:r>
            <a:r>
              <a:rPr lang="en-US" sz="1400" dirty="0"/>
              <a:t>s</a:t>
            </a:r>
            <a:r>
              <a:rPr lang="en-US" sz="1400" dirty="0" smtClean="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The Web Application Firewall </a:t>
            </a:r>
            <a:r>
              <a:rPr lang="en-US" sz="1400" b="1" dirty="0">
                <a:solidFill>
                  <a:srgbClr val="FFC000"/>
                </a:solidFill>
              </a:rPr>
              <a:t>(WAF) </a:t>
            </a:r>
            <a:r>
              <a:rPr lang="en-US" sz="1400" dirty="0"/>
              <a:t>inspects both inbound </a:t>
            </a:r>
            <a:r>
              <a:rPr lang="en-US" sz="1400" dirty="0">
                <a:solidFill>
                  <a:schemeClr val="accent2">
                    <a:lumMod val="60000"/>
                    <a:lumOff val="40000"/>
                  </a:schemeClr>
                </a:solidFill>
              </a:rPr>
              <a:t>client HTTP requests and outbound server responses</a:t>
            </a:r>
            <a:r>
              <a:rPr lang="en-US" sz="1400" dirty="0"/>
              <a:t> to enforce security policies.</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If </a:t>
            </a:r>
            <a:r>
              <a:rPr lang="en-US" sz="1400" dirty="0"/>
              <a:t>the </a:t>
            </a:r>
            <a:r>
              <a:rPr lang="en-US" sz="1400" b="1" dirty="0">
                <a:solidFill>
                  <a:srgbClr val="FFC000"/>
                </a:solidFill>
              </a:rPr>
              <a:t>WAF blocks a client request</a:t>
            </a:r>
            <a:r>
              <a:rPr lang="en-US" sz="1400" dirty="0"/>
              <a:t>, </a:t>
            </a:r>
            <a:r>
              <a:rPr lang="en-US" sz="1400" dirty="0">
                <a:solidFill>
                  <a:schemeClr val="accent2">
                    <a:lumMod val="60000"/>
                    <a:lumOff val="40000"/>
                  </a:schemeClr>
                </a:solidFill>
              </a:rPr>
              <a:t>F5 returns a block page </a:t>
            </a:r>
            <a:r>
              <a:rPr lang="en-US" sz="1400" dirty="0"/>
              <a:t>to the user, and </a:t>
            </a:r>
            <a:r>
              <a:rPr lang="en-US" sz="1400" b="1" dirty="0">
                <a:solidFill>
                  <a:schemeClr val="accent2">
                    <a:lumMod val="60000"/>
                    <a:lumOff val="40000"/>
                  </a:schemeClr>
                </a:solidFill>
              </a:rPr>
              <a:t>no connection is created to any backend server</a:t>
            </a:r>
            <a:r>
              <a:rPr lang="en-US" sz="1400" dirty="0"/>
              <a:t>.</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The </a:t>
            </a:r>
            <a:r>
              <a:rPr lang="en-US" sz="1400" dirty="0"/>
              <a:t>Load Balancer establishes a </a:t>
            </a:r>
            <a:r>
              <a:rPr lang="en-US" sz="1400" b="1" dirty="0">
                <a:solidFill>
                  <a:srgbClr val="FFC000"/>
                </a:solidFill>
              </a:rPr>
              <a:t>server‑side connection</a:t>
            </a:r>
            <a:r>
              <a:rPr lang="en-US" sz="1400" dirty="0"/>
              <a:t> </a:t>
            </a:r>
            <a:r>
              <a:rPr lang="en-US" sz="1400" b="1" dirty="0">
                <a:solidFill>
                  <a:schemeClr val="accent2">
                    <a:lumMod val="40000"/>
                    <a:lumOff val="60000"/>
                  </a:schemeClr>
                </a:solidFill>
              </a:rPr>
              <a:t>only after the client request successfully passes WAF inspection</a:t>
            </a:r>
            <a:r>
              <a:rPr lang="en-US" sz="1400" dirty="0"/>
              <a:t>.</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The </a:t>
            </a:r>
            <a:r>
              <a:rPr lang="en-US" sz="1400" dirty="0"/>
              <a:t>Load Balancer </a:t>
            </a:r>
            <a:r>
              <a:rPr lang="en-US" sz="1400" dirty="0" smtClean="0"/>
              <a:t>performs </a:t>
            </a:r>
            <a:r>
              <a:rPr lang="en-US" sz="1400" b="1" dirty="0">
                <a:solidFill>
                  <a:schemeClr val="accent2">
                    <a:lumMod val="40000"/>
                    <a:lumOff val="60000"/>
                  </a:schemeClr>
                </a:solidFill>
              </a:rPr>
              <a:t>continuous </a:t>
            </a:r>
            <a:r>
              <a:rPr lang="en-US" sz="1400" b="1" dirty="0">
                <a:solidFill>
                  <a:srgbClr val="FFC000"/>
                </a:solidFill>
              </a:rPr>
              <a:t>health checks</a:t>
            </a:r>
            <a:r>
              <a:rPr lang="en-US" sz="1400" b="1" dirty="0">
                <a:solidFill>
                  <a:schemeClr val="accent2">
                    <a:lumMod val="40000"/>
                    <a:lumOff val="60000"/>
                  </a:schemeClr>
                </a:solidFill>
              </a:rPr>
              <a:t> to monitor the availability</a:t>
            </a:r>
            <a:r>
              <a:rPr lang="en-US" sz="1400" dirty="0"/>
              <a:t> and status of all pool members.</a:t>
            </a:r>
            <a:endParaRPr lang="en-US" sz="1400" dirty="0">
              <a:effectLst/>
            </a:endParaRPr>
          </a:p>
        </p:txBody>
      </p:sp>
      <p:pic>
        <p:nvPicPr>
          <p:cNvPr id="5" name="Picture 4"/>
          <p:cNvPicPr>
            <a:picLocks noChangeAspect="1"/>
          </p:cNvPicPr>
          <p:nvPr/>
        </p:nvPicPr>
        <p:blipFill>
          <a:blip r:embed="rId3"/>
          <a:stretch>
            <a:fillRect/>
          </a:stretch>
        </p:blipFill>
        <p:spPr>
          <a:xfrm>
            <a:off x="147667" y="1370271"/>
            <a:ext cx="7537117" cy="4830417"/>
          </a:xfrm>
          <a:prstGeom prst="rect">
            <a:avLst/>
          </a:prstGeom>
        </p:spPr>
      </p:pic>
    </p:spTree>
    <p:extLst>
      <p:ext uri="{BB962C8B-B14F-4D97-AF65-F5344CB8AC3E}">
        <p14:creationId xmlns:p14="http://schemas.microsoft.com/office/powerpoint/2010/main" val="2784096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ABB0323-FADF-1189-BF87-0DFCD4963B3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C7E9776-3FD2-21C2-7AF3-61F34A97AB0E}"/>
              </a:ext>
            </a:extLst>
          </p:cNvPr>
          <p:cNvSpPr>
            <a:spLocks noGrp="1"/>
          </p:cNvSpPr>
          <p:nvPr>
            <p:ph type="title"/>
          </p:nvPr>
        </p:nvSpPr>
        <p:spPr>
          <a:xfrm>
            <a:off x="488437" y="1323322"/>
            <a:ext cx="4163076" cy="2978591"/>
          </a:xfrm>
          <a:noFill/>
        </p:spPr>
        <p:txBody>
          <a:bodyPr anchor="ctr">
            <a:noAutofit/>
          </a:bodyPr>
          <a:lstStyle/>
          <a:p>
            <a:r>
              <a:rPr lang="en-US" sz="1800" dirty="0">
                <a:latin typeface="Calibri" panose="020F0502020204030204" pitchFamily="34" charset="0"/>
                <a:ea typeface="Calibri" panose="020F0502020204030204" pitchFamily="34" charset="0"/>
                <a:cs typeface="Calibri" panose="020F0502020204030204" pitchFamily="34" charset="0"/>
              </a:rPr>
              <a:t>This concludes Chapter 04.</a:t>
            </a:r>
            <a: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t/>
            </a:r>
            <a:b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br>
            <a: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t/>
            </a:r>
            <a:b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br>
            <a: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t>I hope this video helped you understand </a:t>
            </a:r>
            <a:r>
              <a:rPr lang="en-US" sz="1800" dirty="0">
                <a:solidFill>
                  <a:schemeClr val="accent2">
                    <a:lumMod val="60000"/>
                    <a:lumOff val="40000"/>
                  </a:schemeClr>
                </a:solidFill>
                <a:latin typeface="Calibri" panose="020F0502020204030204" pitchFamily="34" charset="0"/>
                <a:ea typeface="Calibri" panose="020F0502020204030204" pitchFamily="34" charset="0"/>
                <a:cs typeface="Calibri" panose="020F0502020204030204" pitchFamily="34" charset="0"/>
              </a:rPr>
              <a:t>how F5 LTM operates as a Full Proxy</a:t>
            </a:r>
            <a: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t>.</a:t>
            </a:r>
            <a:b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br>
            <a: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t/>
            </a:r>
            <a:br>
              <a:rPr lang="en-US" sz="1800" dirty="0">
                <a:solidFill>
                  <a:srgbClr val="FFC000"/>
                </a:solidFill>
                <a:latin typeface="Calibri" panose="020F0502020204030204" pitchFamily="34" charset="0"/>
                <a:ea typeface="Calibri" panose="020F0502020204030204" pitchFamily="34" charset="0"/>
                <a:cs typeface="Calibri" panose="020F0502020204030204" pitchFamily="34" charset="0"/>
              </a:rPr>
            </a:br>
            <a:r>
              <a:rPr lang="en-US" sz="1800" dirty="0">
                <a:latin typeface="Calibri" panose="020F0502020204030204" pitchFamily="34" charset="0"/>
                <a:ea typeface="Calibri" panose="020F0502020204030204" pitchFamily="34" charset="0"/>
                <a:cs typeface="Calibri" panose="020F0502020204030204" pitchFamily="34" charset="0"/>
              </a:rPr>
              <a:t>Continue with </a:t>
            </a:r>
            <a:r>
              <a:rPr lang="en-US" sz="1800" b="1" dirty="0">
                <a:solidFill>
                  <a:srgbClr val="FFC000"/>
                </a:solidFill>
                <a:latin typeface="Calibri" panose="020F0502020204030204" pitchFamily="34" charset="0"/>
                <a:ea typeface="Calibri" panose="020F0502020204030204" pitchFamily="34" charset="0"/>
                <a:cs typeface="Calibri" panose="020F0502020204030204" pitchFamily="34" charset="0"/>
              </a:rPr>
              <a:t>Chapter 05 </a:t>
            </a:r>
            <a:r>
              <a:rPr lang="en-US" sz="1800" dirty="0">
                <a:latin typeface="Calibri" panose="020F0502020204030204" pitchFamily="34" charset="0"/>
                <a:ea typeface="Calibri" panose="020F0502020204030204" pitchFamily="34" charset="0"/>
                <a:cs typeface="Calibri" panose="020F0502020204030204" pitchFamily="34" charset="0"/>
              </a:rPr>
              <a:t>to learn </a:t>
            </a:r>
            <a:r>
              <a:rPr lang="en-US" sz="1800" dirty="0" smtClean="0">
                <a:latin typeface="Calibri" panose="020F0502020204030204" pitchFamily="34" charset="0"/>
                <a:ea typeface="Calibri" panose="020F0502020204030204" pitchFamily="34" charset="0"/>
                <a:cs typeface="Calibri" panose="020F0502020204030204" pitchFamily="34" charset="0"/>
              </a:rPr>
              <a:t>about </a:t>
            </a:r>
            <a:r>
              <a:rPr lang="en-US" sz="1800" b="1" dirty="0" smtClean="0">
                <a:solidFill>
                  <a:schemeClr val="accent2">
                    <a:lumMod val="60000"/>
                    <a:lumOff val="40000"/>
                  </a:schemeClr>
                </a:solidFill>
                <a:latin typeface="Calibri" panose="020F0502020204030204" pitchFamily="34" charset="0"/>
                <a:ea typeface="Calibri" panose="020F0502020204030204" pitchFamily="34" charset="0"/>
                <a:cs typeface="Calibri" panose="020F0502020204030204" pitchFamily="34" charset="0"/>
              </a:rPr>
              <a:t>the </a:t>
            </a:r>
            <a:r>
              <a:rPr lang="en-US" sz="1800" b="1" dirty="0">
                <a:solidFill>
                  <a:schemeClr val="accent2">
                    <a:lumMod val="60000"/>
                    <a:lumOff val="40000"/>
                  </a:schemeClr>
                </a:solidFill>
                <a:latin typeface="Calibri" panose="020F0502020204030204" pitchFamily="34" charset="0"/>
                <a:ea typeface="Calibri" panose="020F0502020204030204" pitchFamily="34" charset="0"/>
                <a:cs typeface="Calibri" panose="020F0502020204030204" pitchFamily="34" charset="0"/>
              </a:rPr>
              <a:t>concepts of Nodes, Health Monitors, Pools, and Pool Members</a:t>
            </a:r>
            <a:r>
              <a:rPr lang="en-US" sz="1800" dirty="0" smtClean="0">
                <a:latin typeface="Calibri" panose="020F0502020204030204" pitchFamily="34" charset="0"/>
                <a:ea typeface="Calibri" panose="020F0502020204030204" pitchFamily="34" charset="0"/>
                <a:cs typeface="Calibri" panose="020F0502020204030204" pitchFamily="34" charset="0"/>
              </a:rPr>
              <a:t>.</a:t>
            </a:r>
            <a:br>
              <a:rPr lang="en-US" sz="1800" dirty="0" smtClean="0">
                <a:latin typeface="Calibri" panose="020F0502020204030204" pitchFamily="34" charset="0"/>
                <a:ea typeface="Calibri" panose="020F0502020204030204" pitchFamily="34" charset="0"/>
                <a:cs typeface="Calibri" panose="020F0502020204030204" pitchFamily="34" charset="0"/>
              </a:rPr>
            </a:br>
            <a:r>
              <a:rPr lang="en-US" sz="1800" dirty="0">
                <a:latin typeface="Calibri" panose="020F0502020204030204" pitchFamily="34" charset="0"/>
                <a:ea typeface="Calibri" panose="020F0502020204030204" pitchFamily="34" charset="0"/>
                <a:cs typeface="Calibri" panose="020F0502020204030204" pitchFamily="34" charset="0"/>
              </a:rPr>
              <a:t/>
            </a:r>
            <a:br>
              <a:rPr lang="en-US" sz="1800" dirty="0">
                <a:latin typeface="Calibri" panose="020F0502020204030204" pitchFamily="34" charset="0"/>
                <a:ea typeface="Calibri" panose="020F0502020204030204" pitchFamily="34" charset="0"/>
                <a:cs typeface="Calibri" panose="020F0502020204030204" pitchFamily="34" charset="0"/>
              </a:rPr>
            </a:br>
            <a:r>
              <a:rPr lang="en-US" sz="1800" dirty="0">
                <a:latin typeface="Calibri" panose="020F0502020204030204" pitchFamily="34" charset="0"/>
                <a:ea typeface="Calibri" panose="020F0502020204030204" pitchFamily="34" charset="0"/>
                <a:cs typeface="Calibri" panose="020F0502020204030204" pitchFamily="34" charset="0"/>
              </a:rPr>
              <a:t>Also, check out </a:t>
            </a:r>
            <a:r>
              <a:rPr lang="en-US" sz="1800" b="1" dirty="0">
                <a:solidFill>
                  <a:srgbClr val="FFC000"/>
                </a:solidFill>
                <a:latin typeface="Calibri" panose="020F0502020204030204" pitchFamily="34" charset="0"/>
                <a:ea typeface="Calibri" panose="020F0502020204030204" pitchFamily="34" charset="0"/>
                <a:cs typeface="Calibri" panose="020F0502020204030204" pitchFamily="34" charset="0"/>
              </a:rPr>
              <a:t>Bonus Chapter 03 </a:t>
            </a:r>
            <a:r>
              <a:rPr lang="en-US" sz="1800" dirty="0">
                <a:solidFill>
                  <a:schemeClr val="accent2">
                    <a:lumMod val="40000"/>
                    <a:lumOff val="60000"/>
                  </a:schemeClr>
                </a:solidFill>
                <a:latin typeface="Calibri" panose="020F0502020204030204" pitchFamily="34" charset="0"/>
                <a:ea typeface="Calibri" panose="020F0502020204030204" pitchFamily="34" charset="0"/>
                <a:cs typeface="Calibri" panose="020F0502020204030204" pitchFamily="34" charset="0"/>
              </a:rPr>
              <a:t>to see how to set up an F5 VM </a:t>
            </a:r>
            <a:r>
              <a:rPr lang="en-US" sz="1800" dirty="0">
                <a:latin typeface="Calibri" panose="020F0502020204030204" pitchFamily="34" charset="0"/>
                <a:ea typeface="Calibri" panose="020F0502020204030204" pitchFamily="34" charset="0"/>
                <a:cs typeface="Calibri" panose="020F0502020204030204" pitchFamily="34" charset="0"/>
              </a:rPr>
              <a:t>as a full reverse proxy.</a:t>
            </a:r>
            <a:r>
              <a:rPr lang="en-US" sz="1800" dirty="0">
                <a:latin typeface="Calibri" panose="020F0502020204030204" pitchFamily="34" charset="0"/>
                <a:ea typeface="Calibri" panose="020F0502020204030204" pitchFamily="34" charset="0"/>
                <a:cs typeface="Calibri" panose="020F0502020204030204" pitchFamily="34" charset="0"/>
              </a:rPr>
              <a:t/>
            </a:r>
            <a:br>
              <a:rPr lang="en-US" sz="1800" dirty="0">
                <a:latin typeface="Calibri" panose="020F0502020204030204" pitchFamily="34" charset="0"/>
                <a:ea typeface="Calibri" panose="020F0502020204030204" pitchFamily="34" charset="0"/>
                <a:cs typeface="Calibri" panose="020F0502020204030204" pitchFamily="34" charset="0"/>
              </a:rPr>
            </a:br>
            <a:r>
              <a:rPr lang="en-US" sz="1800" dirty="0">
                <a:latin typeface="Calibri" panose="020F0502020204030204" pitchFamily="34" charset="0"/>
                <a:ea typeface="Calibri" panose="020F0502020204030204" pitchFamily="34" charset="0"/>
                <a:cs typeface="Calibri" panose="020F0502020204030204" pitchFamily="34" charset="0"/>
              </a:rPr>
              <a:t/>
            </a:r>
            <a:br>
              <a:rPr lang="en-US" sz="1800" dirty="0">
                <a:latin typeface="Calibri" panose="020F0502020204030204" pitchFamily="34" charset="0"/>
                <a:ea typeface="Calibri" panose="020F0502020204030204" pitchFamily="34" charset="0"/>
                <a:cs typeface="Calibri" panose="020F0502020204030204" pitchFamily="34" charset="0"/>
              </a:rPr>
            </a:br>
            <a:r>
              <a:rPr lang="en-US" sz="1800" dirty="0">
                <a:latin typeface="Calibri" panose="020F0502020204030204" pitchFamily="34" charset="0"/>
                <a:ea typeface="Calibri" panose="020F0502020204030204" pitchFamily="34" charset="0"/>
                <a:cs typeface="Calibri" panose="020F0502020204030204" pitchFamily="34" charset="0"/>
              </a:rPr>
              <a:t>Thank you for watching!</a:t>
            </a:r>
            <a:endParaRPr lang="en-GB" sz="1800" dirty="0">
              <a:latin typeface="Calibri" panose="020F0502020204030204" pitchFamily="34" charset="0"/>
              <a:ea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109F75F7-F209-59F2-8CCA-6A20A299E2AB}"/>
              </a:ext>
            </a:extLst>
          </p:cNvPr>
          <p:cNvPicPr>
            <a:picLocks noChangeAspect="1"/>
          </p:cNvPicPr>
          <p:nvPr/>
        </p:nvPicPr>
        <p:blipFill>
          <a:blip r:embed="rId3"/>
          <a:stretch>
            <a:fillRect/>
          </a:stretch>
        </p:blipFill>
        <p:spPr>
          <a:xfrm>
            <a:off x="1681092" y="4749400"/>
            <a:ext cx="1457940" cy="1752918"/>
          </a:xfrm>
          <a:prstGeom prst="rect">
            <a:avLst/>
          </a:prstGeom>
        </p:spPr>
      </p:pic>
      <p:sp>
        <p:nvSpPr>
          <p:cNvPr id="6" name="TextBox 5">
            <a:extLst>
              <a:ext uri="{FF2B5EF4-FFF2-40B4-BE49-F238E27FC236}">
                <a16:creationId xmlns:a16="http://schemas.microsoft.com/office/drawing/2014/main" id="{739E2A13-0E6C-1252-A4E3-1D0F91B5EE38}"/>
              </a:ext>
            </a:extLst>
          </p:cNvPr>
          <p:cNvSpPr txBox="1"/>
          <p:nvPr/>
        </p:nvSpPr>
        <p:spPr>
          <a:xfrm>
            <a:off x="1402837" y="414170"/>
            <a:ext cx="9114607" cy="461665"/>
          </a:xfrm>
          <a:prstGeom prst="rect">
            <a:avLst/>
          </a:prstGeom>
          <a:noFill/>
        </p:spPr>
        <p:txBody>
          <a:bodyPr wrap="square">
            <a:spAutoFit/>
          </a:bodyPr>
          <a:lstStyle/>
          <a:p>
            <a:pPr algn="ctr"/>
            <a:r>
              <a:rPr lang="en-GB" sz="2400" dirty="0">
                <a:solidFill>
                  <a:schemeClr val="accent2">
                    <a:lumMod val="60000"/>
                    <a:lumOff val="40000"/>
                  </a:schemeClr>
                </a:solidFill>
              </a:rPr>
              <a:t>Chapter 04 – </a:t>
            </a:r>
            <a:r>
              <a:rPr lang="en-GB" sz="2400" dirty="0">
                <a:solidFill>
                  <a:srgbClr val="FFC000"/>
                </a:solidFill>
                <a:ea typeface="Calibri" panose="020F0502020204030204" pitchFamily="34" charset="0"/>
                <a:cs typeface="Calibri" panose="020F0502020204030204" pitchFamily="34" charset="0"/>
              </a:rPr>
              <a:t>F5 LTM operates as a </a:t>
            </a:r>
            <a:r>
              <a:rPr lang="en-GB" sz="2400" dirty="0" smtClean="0">
                <a:solidFill>
                  <a:srgbClr val="FFC000"/>
                </a:solidFill>
                <a:ea typeface="Calibri" panose="020F0502020204030204" pitchFamily="34" charset="0"/>
                <a:cs typeface="Calibri" panose="020F0502020204030204" pitchFamily="34" charset="0"/>
              </a:rPr>
              <a:t>Full </a:t>
            </a:r>
            <a:r>
              <a:rPr lang="en-GB" sz="2400" dirty="0">
                <a:solidFill>
                  <a:srgbClr val="FFC000"/>
                </a:solidFill>
                <a:ea typeface="Calibri" panose="020F0502020204030204" pitchFamily="34" charset="0"/>
                <a:cs typeface="Calibri" panose="020F0502020204030204" pitchFamily="34" charset="0"/>
              </a:rPr>
              <a:t>R</a:t>
            </a:r>
            <a:r>
              <a:rPr lang="en-GB" sz="2400" dirty="0" smtClean="0">
                <a:solidFill>
                  <a:srgbClr val="FFC000"/>
                </a:solidFill>
                <a:ea typeface="Calibri" panose="020F0502020204030204" pitchFamily="34" charset="0"/>
                <a:cs typeface="Calibri" panose="020F0502020204030204" pitchFamily="34" charset="0"/>
              </a:rPr>
              <a:t>everse </a:t>
            </a:r>
            <a:r>
              <a:rPr lang="en-GB" sz="2400" dirty="0">
                <a:solidFill>
                  <a:srgbClr val="FFC000"/>
                </a:solidFill>
                <a:ea typeface="Calibri" panose="020F0502020204030204" pitchFamily="34" charset="0"/>
                <a:cs typeface="Calibri" panose="020F0502020204030204" pitchFamily="34" charset="0"/>
              </a:rPr>
              <a:t>P</a:t>
            </a:r>
            <a:r>
              <a:rPr lang="en-GB" sz="2400" dirty="0" smtClean="0">
                <a:solidFill>
                  <a:srgbClr val="FFC000"/>
                </a:solidFill>
                <a:ea typeface="Calibri" panose="020F0502020204030204" pitchFamily="34" charset="0"/>
                <a:cs typeface="Calibri" panose="020F0502020204030204" pitchFamily="34" charset="0"/>
              </a:rPr>
              <a:t>roxy</a:t>
            </a:r>
            <a:endParaRPr lang="en-AE" sz="2400" dirty="0">
              <a:solidFill>
                <a:schemeClr val="accent2">
                  <a:lumMod val="60000"/>
                  <a:lumOff val="40000"/>
                </a:schemeClr>
              </a:solidFill>
            </a:endParaRPr>
          </a:p>
        </p:txBody>
      </p:sp>
      <p:pic>
        <p:nvPicPr>
          <p:cNvPr id="8" name="Picture 7"/>
          <p:cNvPicPr>
            <a:picLocks noChangeAspect="1"/>
          </p:cNvPicPr>
          <p:nvPr/>
        </p:nvPicPr>
        <p:blipFill>
          <a:blip r:embed="rId4"/>
          <a:stretch>
            <a:fillRect/>
          </a:stretch>
        </p:blipFill>
        <p:spPr>
          <a:xfrm>
            <a:off x="4873013" y="1323322"/>
            <a:ext cx="7019841" cy="4498903"/>
          </a:xfrm>
          <a:prstGeom prst="rect">
            <a:avLst/>
          </a:prstGeom>
        </p:spPr>
      </p:pic>
    </p:spTree>
    <p:extLst>
      <p:ext uri="{BB962C8B-B14F-4D97-AF65-F5344CB8AC3E}">
        <p14:creationId xmlns:p14="http://schemas.microsoft.com/office/powerpoint/2010/main" val="369270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2428934" y="2518655"/>
            <a:ext cx="7805530" cy="1477328"/>
          </a:xfrm>
          <a:prstGeom prst="rect">
            <a:avLst/>
          </a:prstGeom>
        </p:spPr>
        <p:txBody>
          <a:bodyPr wrap="square">
            <a:spAutoFit/>
          </a:bodyPr>
          <a:lstStyle/>
          <a:p>
            <a:r>
              <a:rPr lang="en-US" dirty="0">
                <a:solidFill>
                  <a:srgbClr val="FFC000"/>
                </a:solidFill>
              </a:rPr>
              <a:t>This video is a continuation of Chapter 03</a:t>
            </a:r>
            <a:r>
              <a:rPr lang="en-US" dirty="0" smtClean="0">
                <a:solidFill>
                  <a:srgbClr val="FFC000"/>
                </a:solidFill>
              </a:rPr>
              <a:t>.</a:t>
            </a:r>
          </a:p>
          <a:p>
            <a:r>
              <a:rPr lang="en-US" dirty="0"/>
              <a:t/>
            </a:r>
            <a:br>
              <a:rPr lang="en-US" dirty="0"/>
            </a:br>
            <a:r>
              <a:rPr lang="en-US" dirty="0"/>
              <a:t>Before you continue, </a:t>
            </a:r>
            <a:r>
              <a:rPr lang="en-US" dirty="0">
                <a:solidFill>
                  <a:srgbClr val="FFC000"/>
                </a:solidFill>
              </a:rPr>
              <a:t>I highly recommend watching Chapter 03 first</a:t>
            </a:r>
            <a:r>
              <a:rPr lang="en-US" dirty="0"/>
              <a:t>, where we discuss </a:t>
            </a:r>
            <a:r>
              <a:rPr lang="en-US" dirty="0">
                <a:solidFill>
                  <a:schemeClr val="accent2">
                    <a:lumMod val="60000"/>
                    <a:lumOff val="40000"/>
                  </a:schemeClr>
                </a:solidFill>
              </a:rPr>
              <a:t>why a reverse proxy is needed, especially from a load-balancing and security </a:t>
            </a:r>
            <a:r>
              <a:rPr lang="en-US" dirty="0"/>
              <a:t>perspective.</a:t>
            </a:r>
          </a:p>
        </p:txBody>
      </p:sp>
    </p:spTree>
    <p:extLst>
      <p:ext uri="{BB962C8B-B14F-4D97-AF65-F5344CB8AC3E}">
        <p14:creationId xmlns:p14="http://schemas.microsoft.com/office/powerpoint/2010/main" val="2505092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938325" y="65622"/>
            <a:ext cx="7589519" cy="369332"/>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a:t>
            </a:r>
            <a:endParaRPr lang="en-GB" altLang="en-US" dirty="0">
              <a:solidFill>
                <a:srgbClr val="FFC000"/>
              </a:solidFill>
              <a:latin typeface="Berlin Sans FB" panose="020E0602020502020306" pitchFamily="34" charset="0"/>
              <a:cs typeface="Calibri" panose="020F0502020204030204" pitchFamily="34" charset="0"/>
            </a:endParaRPr>
          </a:p>
        </p:txBody>
      </p:sp>
      <p:sp>
        <p:nvSpPr>
          <p:cNvPr id="9" name="Rectangle 8"/>
          <p:cNvSpPr/>
          <p:nvPr/>
        </p:nvSpPr>
        <p:spPr>
          <a:xfrm>
            <a:off x="4298365" y="985866"/>
            <a:ext cx="7373016" cy="5078313"/>
          </a:xfrm>
          <a:prstGeom prst="rect">
            <a:avLst/>
          </a:prstGeom>
        </p:spPr>
        <p:txBody>
          <a:bodyPr wrap="square">
            <a:spAutoFit/>
          </a:bodyPr>
          <a:lstStyle/>
          <a:p>
            <a:r>
              <a:rPr lang="en-US" dirty="0" smtClean="0">
                <a:solidFill>
                  <a:schemeClr val="accent2">
                    <a:lumMod val="60000"/>
                    <a:lumOff val="40000"/>
                  </a:schemeClr>
                </a:solidFill>
              </a:rPr>
              <a:t>F5 </a:t>
            </a:r>
            <a:r>
              <a:rPr lang="en-US" dirty="0">
                <a:solidFill>
                  <a:schemeClr val="accent2">
                    <a:lumMod val="60000"/>
                    <a:lumOff val="40000"/>
                  </a:schemeClr>
                </a:solidFill>
              </a:rPr>
              <a:t>works as a full reverse </a:t>
            </a:r>
            <a:r>
              <a:rPr lang="en-US" dirty="0" smtClean="0">
                <a:solidFill>
                  <a:schemeClr val="accent2">
                    <a:lumMod val="60000"/>
                    <a:lumOff val="40000"/>
                  </a:schemeClr>
                </a:solidFill>
              </a:rPr>
              <a:t>proxy</a:t>
            </a:r>
            <a:endParaRPr lang="en-US" dirty="0"/>
          </a:p>
          <a:p>
            <a:endParaRPr lang="en-US" dirty="0"/>
          </a:p>
          <a:p>
            <a:r>
              <a:rPr lang="en-US" dirty="0">
                <a:solidFill>
                  <a:srgbClr val="FFC000"/>
                </a:solidFill>
              </a:rPr>
              <a:t>What does “full proxy” mean?</a:t>
            </a:r>
          </a:p>
          <a:p>
            <a:pPr marL="742950" lvl="1" indent="-285750">
              <a:buFont typeface="Arial" panose="020B0604020202020204" pitchFamily="34" charset="0"/>
              <a:buChar char="•"/>
            </a:pPr>
            <a:r>
              <a:rPr lang="en-US" dirty="0" smtClean="0"/>
              <a:t>In </a:t>
            </a:r>
            <a:r>
              <a:rPr lang="en-US" dirty="0"/>
              <a:t>a full proxy architecture, </a:t>
            </a:r>
            <a:r>
              <a:rPr lang="en-US" dirty="0">
                <a:solidFill>
                  <a:schemeClr val="accent2">
                    <a:lumMod val="60000"/>
                    <a:lumOff val="40000"/>
                  </a:schemeClr>
                </a:solidFill>
              </a:rPr>
              <a:t>the client-side and server-side connections are independent</a:t>
            </a:r>
            <a:r>
              <a:rPr lang="en-US" dirty="0"/>
              <a:t>.</a:t>
            </a:r>
          </a:p>
          <a:p>
            <a:pPr marL="742950" lvl="1" indent="-285750">
              <a:buFont typeface="Arial" panose="020B0604020202020204" pitchFamily="34" charset="0"/>
              <a:buChar char="•"/>
            </a:pPr>
            <a:r>
              <a:rPr lang="en-US" dirty="0" smtClean="0">
                <a:solidFill>
                  <a:schemeClr val="accent2">
                    <a:lumMod val="60000"/>
                    <a:lumOff val="40000"/>
                  </a:schemeClr>
                </a:solidFill>
              </a:rPr>
              <a:t>BIG-IP </a:t>
            </a:r>
            <a:r>
              <a:rPr lang="en-US" dirty="0">
                <a:solidFill>
                  <a:schemeClr val="accent2">
                    <a:lumMod val="60000"/>
                    <a:lumOff val="40000"/>
                  </a:schemeClr>
                </a:solidFill>
              </a:rPr>
              <a:t>acts as an middle-man </a:t>
            </a:r>
            <a:r>
              <a:rPr lang="en-US" dirty="0"/>
              <a:t>and manages both connections separately.</a:t>
            </a:r>
          </a:p>
          <a:p>
            <a:endParaRPr lang="en-US" dirty="0"/>
          </a:p>
          <a:p>
            <a:r>
              <a:rPr lang="en-US" dirty="0">
                <a:solidFill>
                  <a:srgbClr val="FFC000"/>
                </a:solidFill>
              </a:rPr>
              <a:t>As part of its full proxy role, F5 handles two separate connections:</a:t>
            </a:r>
          </a:p>
          <a:p>
            <a:endParaRPr lang="en-US" dirty="0"/>
          </a:p>
          <a:p>
            <a:pPr marL="742950" lvl="1" indent="-285750">
              <a:buFont typeface="Arial" panose="020B0604020202020204" pitchFamily="34" charset="0"/>
              <a:buChar char="•"/>
            </a:pPr>
            <a:r>
              <a:rPr lang="en-US" dirty="0" smtClean="0"/>
              <a:t>Client-side </a:t>
            </a:r>
            <a:r>
              <a:rPr lang="en-US" dirty="0"/>
              <a:t>connection</a:t>
            </a:r>
          </a:p>
          <a:p>
            <a:pPr marL="742950" lvl="1" indent="-285750">
              <a:buFont typeface="Arial" panose="020B0604020202020204" pitchFamily="34" charset="0"/>
              <a:buChar char="•"/>
            </a:pPr>
            <a:r>
              <a:rPr lang="en-US" dirty="0" smtClean="0"/>
              <a:t>Server-side </a:t>
            </a:r>
            <a:r>
              <a:rPr lang="en-US" dirty="0"/>
              <a:t>connection</a:t>
            </a:r>
          </a:p>
          <a:p>
            <a:endParaRPr lang="en-US" dirty="0"/>
          </a:p>
          <a:p>
            <a:r>
              <a:rPr lang="en-US" dirty="0">
                <a:solidFill>
                  <a:srgbClr val="FFC000"/>
                </a:solidFill>
              </a:rPr>
              <a:t>Client-side connection: </a:t>
            </a:r>
            <a:r>
              <a:rPr lang="en-US" dirty="0"/>
              <a:t>This connection is established between the end user and the F5 BIG-IP.</a:t>
            </a:r>
          </a:p>
          <a:p>
            <a:endParaRPr lang="en-US" dirty="0"/>
          </a:p>
          <a:p>
            <a:r>
              <a:rPr lang="en-US" dirty="0">
                <a:solidFill>
                  <a:srgbClr val="FFC000"/>
                </a:solidFill>
              </a:rPr>
              <a:t>Server-side connection: </a:t>
            </a:r>
            <a:r>
              <a:rPr lang="en-US" dirty="0"/>
              <a:t>This connection is established between the F5 BIG-IP and the backend server.</a:t>
            </a:r>
            <a:endParaRPr lang="en-US" dirty="0">
              <a:solidFill>
                <a:schemeClr val="accent2">
                  <a:lumMod val="60000"/>
                  <a:lumOff val="40000"/>
                </a:schemeClr>
              </a:solidFill>
            </a:endParaRPr>
          </a:p>
        </p:txBody>
      </p:sp>
      <p:pic>
        <p:nvPicPr>
          <p:cNvPr id="4" name="Picture 3"/>
          <p:cNvPicPr>
            <a:picLocks noChangeAspect="1"/>
          </p:cNvPicPr>
          <p:nvPr/>
        </p:nvPicPr>
        <p:blipFill>
          <a:blip r:embed="rId3"/>
          <a:stretch>
            <a:fillRect/>
          </a:stretch>
        </p:blipFill>
        <p:spPr>
          <a:xfrm>
            <a:off x="1201629" y="1327820"/>
            <a:ext cx="2609850" cy="4191000"/>
          </a:xfrm>
          <a:prstGeom prst="rect">
            <a:avLst/>
          </a:prstGeom>
        </p:spPr>
      </p:pic>
    </p:spTree>
    <p:extLst>
      <p:ext uri="{BB962C8B-B14F-4D97-AF65-F5344CB8AC3E}">
        <p14:creationId xmlns:p14="http://schemas.microsoft.com/office/powerpoint/2010/main" val="3334489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921287" y="58980"/>
            <a:ext cx="7589519" cy="369332"/>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Client Side Flow - LTM</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4394914" y="1013300"/>
            <a:ext cx="7597739" cy="5262979"/>
          </a:xfrm>
          <a:prstGeom prst="rect">
            <a:avLst/>
          </a:prstGeom>
        </p:spPr>
        <p:txBody>
          <a:bodyPr wrap="square">
            <a:spAutoFit/>
          </a:bodyPr>
          <a:lstStyle/>
          <a:p>
            <a:r>
              <a:rPr lang="en-US" sz="1600" dirty="0" smtClean="0">
                <a:solidFill>
                  <a:srgbClr val="FFC000"/>
                </a:solidFill>
              </a:rPr>
              <a:t>The </a:t>
            </a:r>
            <a:r>
              <a:rPr lang="en-US" sz="1600" dirty="0">
                <a:solidFill>
                  <a:srgbClr val="FFC000"/>
                </a:solidFill>
              </a:rPr>
              <a:t>end user connects to F5 to access https://learning-portal.lab.ae.</a:t>
            </a:r>
          </a:p>
          <a:p>
            <a:r>
              <a:rPr lang="en-US" sz="1600" dirty="0"/>
              <a:t>	</a:t>
            </a:r>
          </a:p>
          <a:p>
            <a:pPr marL="742950" lvl="1" indent="-285750">
              <a:buFont typeface="Arial" panose="020B0604020202020204" pitchFamily="34" charset="0"/>
              <a:buChar char="•"/>
            </a:pPr>
            <a:r>
              <a:rPr lang="en-US" sz="1600" dirty="0" smtClean="0"/>
              <a:t>The </a:t>
            </a:r>
            <a:r>
              <a:rPr lang="en-US" sz="1600" dirty="0"/>
              <a:t>client machine completes the </a:t>
            </a:r>
            <a:r>
              <a:rPr lang="en-US" sz="1600" dirty="0">
                <a:solidFill>
                  <a:schemeClr val="accent2">
                    <a:lumMod val="60000"/>
                    <a:lumOff val="40000"/>
                  </a:schemeClr>
                </a:solidFill>
              </a:rPr>
              <a:t>TCP three-way handshake </a:t>
            </a:r>
            <a:r>
              <a:rPr lang="en-US" sz="1600" dirty="0"/>
              <a:t>with the F5 LTM Virtual Server.</a:t>
            </a:r>
          </a:p>
          <a:p>
            <a:pPr marL="742950" lvl="1" indent="-285750">
              <a:buFont typeface="Arial" panose="020B0604020202020204" pitchFamily="34" charset="0"/>
              <a:buChar char="•"/>
            </a:pPr>
            <a:r>
              <a:rPr lang="en-US" sz="1600" dirty="0" smtClean="0"/>
              <a:t>After </a:t>
            </a:r>
            <a:r>
              <a:rPr lang="en-US" sz="1600" dirty="0"/>
              <a:t>a successful TCP handshake, the client machine completes the </a:t>
            </a:r>
            <a:r>
              <a:rPr lang="en-US" sz="1600" dirty="0">
                <a:solidFill>
                  <a:schemeClr val="accent2">
                    <a:lumMod val="60000"/>
                    <a:lumOff val="40000"/>
                  </a:schemeClr>
                </a:solidFill>
              </a:rPr>
              <a:t>SSL/TLS handshake </a:t>
            </a:r>
            <a:r>
              <a:rPr lang="en-US" sz="1600" dirty="0"/>
              <a:t>with the F5 LTM Virtual Server.</a:t>
            </a:r>
          </a:p>
          <a:p>
            <a:pPr marL="742950" lvl="1" indent="-285750">
              <a:buFont typeface="Arial" panose="020B0604020202020204" pitchFamily="34" charset="0"/>
              <a:buChar char="•"/>
            </a:pPr>
            <a:r>
              <a:rPr lang="en-US" sz="1600" dirty="0" smtClean="0"/>
              <a:t>After </a:t>
            </a:r>
            <a:r>
              <a:rPr lang="en-US" sz="1600" dirty="0"/>
              <a:t>a successful SSL handshake, the end user </a:t>
            </a:r>
            <a:r>
              <a:rPr lang="en-US" sz="1600" dirty="0">
                <a:solidFill>
                  <a:schemeClr val="accent2">
                    <a:lumMod val="60000"/>
                    <a:lumOff val="40000"/>
                  </a:schemeClr>
                </a:solidFill>
              </a:rPr>
              <a:t>sends the first HTTP GET request to the F5 LTM Virtual Server</a:t>
            </a:r>
            <a:r>
              <a:rPr lang="en-US" sz="1600" dirty="0"/>
              <a:t>.</a:t>
            </a:r>
          </a:p>
          <a:p>
            <a:pPr marL="742950" lvl="1" indent="-285750">
              <a:buFont typeface="Arial" panose="020B0604020202020204" pitchFamily="34" charset="0"/>
              <a:buChar char="•"/>
            </a:pPr>
            <a:r>
              <a:rPr lang="en-US" sz="1600" dirty="0" smtClean="0">
                <a:solidFill>
                  <a:schemeClr val="accent2">
                    <a:lumMod val="60000"/>
                    <a:lumOff val="40000"/>
                  </a:schemeClr>
                </a:solidFill>
              </a:rPr>
              <a:t>The </a:t>
            </a:r>
            <a:r>
              <a:rPr lang="en-US" sz="1600" dirty="0">
                <a:solidFill>
                  <a:schemeClr val="accent2">
                    <a:lumMod val="60000"/>
                    <a:lumOff val="40000"/>
                  </a:schemeClr>
                </a:solidFill>
              </a:rPr>
              <a:t>F5 LTM client-side Virtual Server receives this HTTP request </a:t>
            </a:r>
            <a:r>
              <a:rPr lang="en-US" sz="1600" dirty="0"/>
              <a:t>through the client-side interface.</a:t>
            </a:r>
          </a:p>
          <a:p>
            <a:endParaRPr lang="en-US" sz="1600" dirty="0"/>
          </a:p>
          <a:p>
            <a:r>
              <a:rPr lang="en-US" sz="1600" dirty="0" smtClean="0">
                <a:solidFill>
                  <a:srgbClr val="FFC000"/>
                </a:solidFill>
              </a:rPr>
              <a:t>OK</a:t>
            </a:r>
            <a:r>
              <a:rPr lang="en-US" sz="1600" dirty="0">
                <a:solidFill>
                  <a:srgbClr val="FFC000"/>
                </a:solidFill>
              </a:rPr>
              <a:t>, what is an LTM Virtual Server?</a:t>
            </a:r>
          </a:p>
          <a:p>
            <a:pPr marL="742950" lvl="1" indent="-285750">
              <a:buFont typeface="Arial" panose="020B0604020202020204" pitchFamily="34" charset="0"/>
              <a:buChar char="•"/>
            </a:pPr>
            <a:r>
              <a:rPr lang="en-US" sz="1600" dirty="0" smtClean="0"/>
              <a:t>LTM </a:t>
            </a:r>
            <a:r>
              <a:rPr lang="en-US" sz="1600" dirty="0"/>
              <a:t>stands for </a:t>
            </a:r>
            <a:r>
              <a:rPr lang="en-US" sz="1600" dirty="0">
                <a:solidFill>
                  <a:schemeClr val="accent2">
                    <a:lumMod val="60000"/>
                    <a:lumOff val="40000"/>
                  </a:schemeClr>
                </a:solidFill>
              </a:rPr>
              <a:t>Local Traffic Manager </a:t>
            </a:r>
            <a:r>
              <a:rPr lang="en-US" sz="1600" dirty="0"/>
              <a:t>in F5.</a:t>
            </a:r>
          </a:p>
          <a:p>
            <a:pPr marL="742950" lvl="1" indent="-285750">
              <a:buFont typeface="Arial" panose="020B0604020202020204" pitchFamily="34" charset="0"/>
              <a:buChar char="•"/>
            </a:pPr>
            <a:r>
              <a:rPr lang="en-US" sz="1600" dirty="0" smtClean="0">
                <a:solidFill>
                  <a:schemeClr val="accent2">
                    <a:lumMod val="60000"/>
                    <a:lumOff val="40000"/>
                  </a:schemeClr>
                </a:solidFill>
              </a:rPr>
              <a:t>A </a:t>
            </a:r>
            <a:r>
              <a:rPr lang="en-US" sz="1600" dirty="0">
                <a:solidFill>
                  <a:schemeClr val="accent2">
                    <a:lumMod val="60000"/>
                    <a:lumOff val="40000"/>
                  </a:schemeClr>
                </a:solidFill>
              </a:rPr>
              <a:t>Virtual Server is a listener</a:t>
            </a:r>
            <a:r>
              <a:rPr lang="en-US" sz="1600" dirty="0"/>
              <a:t> in LTM, and it is configured to listen on TCP ports and accept incoming requests.</a:t>
            </a:r>
          </a:p>
          <a:p>
            <a:pPr marL="742950" lvl="1" indent="-285750">
              <a:buFont typeface="Arial" panose="020B0604020202020204" pitchFamily="34" charset="0"/>
              <a:buChar char="•"/>
            </a:pPr>
            <a:r>
              <a:rPr lang="en-US" sz="1600" dirty="0" smtClean="0"/>
              <a:t>In </a:t>
            </a:r>
            <a:r>
              <a:rPr lang="en-US" sz="1600" dirty="0"/>
              <a:t>our case, we configured an HTTPS listener (i.e., an HTTPS Virtual Server).</a:t>
            </a:r>
          </a:p>
          <a:p>
            <a:endParaRPr lang="en-US" sz="1600" dirty="0"/>
          </a:p>
          <a:p>
            <a:r>
              <a:rPr lang="en-US" sz="1600" dirty="0">
                <a:solidFill>
                  <a:srgbClr val="FFC000"/>
                </a:solidFill>
              </a:rPr>
              <a:t>Important </a:t>
            </a:r>
            <a:r>
              <a:rPr lang="en-US" sz="1600" dirty="0" smtClean="0">
                <a:solidFill>
                  <a:srgbClr val="FFC000"/>
                </a:solidFill>
              </a:rPr>
              <a:t>points </a:t>
            </a:r>
            <a:r>
              <a:rPr lang="en-US" sz="1600" dirty="0">
                <a:solidFill>
                  <a:srgbClr val="FFC000"/>
                </a:solidFill>
              </a:rPr>
              <a:t>to note</a:t>
            </a:r>
            <a:r>
              <a:rPr lang="en-US" sz="1600" dirty="0" smtClean="0">
                <a:solidFill>
                  <a:srgbClr val="FFC000"/>
                </a:solidFill>
              </a:rPr>
              <a:t>:</a:t>
            </a:r>
          </a:p>
          <a:p>
            <a:endParaRPr lang="en-US" sz="1600" dirty="0"/>
          </a:p>
          <a:p>
            <a:pPr marL="742950" lvl="1" indent="-285750">
              <a:buFont typeface="Arial" panose="020B0604020202020204" pitchFamily="34" charset="0"/>
              <a:buChar char="•"/>
            </a:pPr>
            <a:r>
              <a:rPr lang="en-US" sz="1600" dirty="0" smtClean="0"/>
              <a:t>So </a:t>
            </a:r>
            <a:r>
              <a:rPr lang="en-US" sz="1600" dirty="0"/>
              <a:t>far, the </a:t>
            </a:r>
            <a:r>
              <a:rPr lang="en-US" sz="1600" dirty="0">
                <a:solidFill>
                  <a:schemeClr val="accent2">
                    <a:lumMod val="60000"/>
                    <a:lumOff val="40000"/>
                  </a:schemeClr>
                </a:solidFill>
              </a:rPr>
              <a:t>HTTPS Virtual Server receives the HTTP request</a:t>
            </a:r>
            <a:r>
              <a:rPr lang="en-US" sz="1600" dirty="0"/>
              <a:t>.</a:t>
            </a:r>
          </a:p>
          <a:p>
            <a:pPr marL="742950" lvl="1" indent="-285750">
              <a:buFont typeface="Arial" panose="020B0604020202020204" pitchFamily="34" charset="0"/>
              <a:buChar char="•"/>
            </a:pPr>
            <a:r>
              <a:rPr lang="en-US" sz="1600" dirty="0" smtClean="0"/>
              <a:t>At </a:t>
            </a:r>
            <a:r>
              <a:rPr lang="en-US" sz="1600" dirty="0"/>
              <a:t>this stage, </a:t>
            </a:r>
            <a:r>
              <a:rPr lang="en-US" sz="1600" dirty="0">
                <a:solidFill>
                  <a:schemeClr val="accent2">
                    <a:lumMod val="60000"/>
                    <a:lumOff val="40000"/>
                  </a:schemeClr>
                </a:solidFill>
              </a:rPr>
              <a:t>no connection is created </a:t>
            </a:r>
            <a:r>
              <a:rPr lang="en-US" sz="1600" dirty="0"/>
              <a:t>to the backend server yet.</a:t>
            </a:r>
          </a:p>
        </p:txBody>
      </p:sp>
      <p:pic>
        <p:nvPicPr>
          <p:cNvPr id="10" name="Picture 9"/>
          <p:cNvPicPr>
            <a:picLocks noChangeAspect="1"/>
          </p:cNvPicPr>
          <p:nvPr/>
        </p:nvPicPr>
        <p:blipFill>
          <a:blip r:embed="rId3"/>
          <a:stretch>
            <a:fillRect/>
          </a:stretch>
        </p:blipFill>
        <p:spPr>
          <a:xfrm>
            <a:off x="565771" y="1392866"/>
            <a:ext cx="3533775" cy="4791075"/>
          </a:xfrm>
          <a:prstGeom prst="rect">
            <a:avLst/>
          </a:prstGeom>
        </p:spPr>
      </p:pic>
    </p:spTree>
    <p:extLst>
      <p:ext uri="{BB962C8B-B14F-4D97-AF65-F5344CB8AC3E}">
        <p14:creationId xmlns:p14="http://schemas.microsoft.com/office/powerpoint/2010/main" val="1354207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921287" y="58980"/>
            <a:ext cx="7589519" cy="369332"/>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Client Side Flow - LTM</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6821083" y="984902"/>
            <a:ext cx="5264900" cy="5262979"/>
          </a:xfrm>
          <a:prstGeom prst="rect">
            <a:avLst/>
          </a:prstGeom>
        </p:spPr>
        <p:txBody>
          <a:bodyPr wrap="square">
            <a:spAutoFit/>
          </a:bodyPr>
          <a:lstStyle/>
          <a:p>
            <a:r>
              <a:rPr lang="en-US" sz="1400" dirty="0" smtClean="0">
                <a:solidFill>
                  <a:srgbClr val="FFC000"/>
                </a:solidFill>
              </a:rPr>
              <a:t>The </a:t>
            </a:r>
            <a:r>
              <a:rPr lang="en-US" sz="1400" dirty="0">
                <a:solidFill>
                  <a:srgbClr val="FFC000"/>
                </a:solidFill>
              </a:rPr>
              <a:t>end user connects to F5 to access https://learning-portal.lab.ae.</a:t>
            </a:r>
          </a:p>
          <a:p>
            <a:r>
              <a:rPr lang="en-US" sz="1400" dirty="0"/>
              <a:t>	</a:t>
            </a:r>
          </a:p>
          <a:p>
            <a:pPr marL="742950" lvl="1" indent="-285750">
              <a:buFont typeface="Arial" panose="020B0604020202020204" pitchFamily="34" charset="0"/>
              <a:buChar char="•"/>
            </a:pPr>
            <a:r>
              <a:rPr lang="en-US" sz="1400" dirty="0" smtClean="0"/>
              <a:t>The </a:t>
            </a:r>
            <a:r>
              <a:rPr lang="en-US" sz="1400" dirty="0"/>
              <a:t>client machine completes the </a:t>
            </a:r>
            <a:r>
              <a:rPr lang="en-US" sz="1400" dirty="0">
                <a:solidFill>
                  <a:schemeClr val="accent2">
                    <a:lumMod val="60000"/>
                    <a:lumOff val="40000"/>
                  </a:schemeClr>
                </a:solidFill>
              </a:rPr>
              <a:t>TCP three-way handshake </a:t>
            </a:r>
            <a:r>
              <a:rPr lang="en-US" sz="1400" dirty="0"/>
              <a:t>with the F5 LTM Virtual Server.</a:t>
            </a:r>
          </a:p>
          <a:p>
            <a:pPr marL="742950" lvl="1" indent="-285750">
              <a:buFont typeface="Arial" panose="020B0604020202020204" pitchFamily="34" charset="0"/>
              <a:buChar char="•"/>
            </a:pPr>
            <a:r>
              <a:rPr lang="en-US" sz="1400" dirty="0" smtClean="0"/>
              <a:t>After </a:t>
            </a:r>
            <a:r>
              <a:rPr lang="en-US" sz="1400" dirty="0"/>
              <a:t>a successful TCP handshake, the client machine completes the </a:t>
            </a:r>
            <a:r>
              <a:rPr lang="en-US" sz="1400" dirty="0">
                <a:solidFill>
                  <a:schemeClr val="accent2">
                    <a:lumMod val="60000"/>
                    <a:lumOff val="40000"/>
                  </a:schemeClr>
                </a:solidFill>
              </a:rPr>
              <a:t>SSL/TLS handshake </a:t>
            </a:r>
            <a:r>
              <a:rPr lang="en-US" sz="1400" dirty="0"/>
              <a:t>with the F5 LTM Virtual Server.</a:t>
            </a:r>
          </a:p>
          <a:p>
            <a:pPr marL="742950" lvl="1" indent="-285750">
              <a:buFont typeface="Arial" panose="020B0604020202020204" pitchFamily="34" charset="0"/>
              <a:buChar char="•"/>
            </a:pPr>
            <a:r>
              <a:rPr lang="en-US" sz="1400" dirty="0" smtClean="0"/>
              <a:t>After </a:t>
            </a:r>
            <a:r>
              <a:rPr lang="en-US" sz="1400" dirty="0"/>
              <a:t>a successful SSL handshake, the end user </a:t>
            </a:r>
            <a:r>
              <a:rPr lang="en-US" sz="1400" dirty="0">
                <a:solidFill>
                  <a:schemeClr val="accent2">
                    <a:lumMod val="60000"/>
                    <a:lumOff val="40000"/>
                  </a:schemeClr>
                </a:solidFill>
              </a:rPr>
              <a:t>sends the first HTTP GET request to the F5 LTM Virtual Server</a:t>
            </a:r>
            <a:r>
              <a:rPr lang="en-US" sz="1400" dirty="0"/>
              <a:t>.</a:t>
            </a:r>
          </a:p>
          <a:p>
            <a:pPr marL="742950" lvl="1" indent="-285750">
              <a:buFont typeface="Arial" panose="020B0604020202020204" pitchFamily="34" charset="0"/>
              <a:buChar char="•"/>
            </a:pPr>
            <a:r>
              <a:rPr lang="en-US" sz="1400" dirty="0" smtClean="0">
                <a:solidFill>
                  <a:schemeClr val="accent2">
                    <a:lumMod val="60000"/>
                    <a:lumOff val="40000"/>
                  </a:schemeClr>
                </a:solidFill>
              </a:rPr>
              <a:t>The </a:t>
            </a:r>
            <a:r>
              <a:rPr lang="en-US" sz="1400" dirty="0">
                <a:solidFill>
                  <a:schemeClr val="accent2">
                    <a:lumMod val="60000"/>
                    <a:lumOff val="40000"/>
                  </a:schemeClr>
                </a:solidFill>
              </a:rPr>
              <a:t>F5 LTM client-side Virtual Server receives this HTTP request </a:t>
            </a:r>
            <a:r>
              <a:rPr lang="en-US" sz="1400" dirty="0"/>
              <a:t>through the client-side interface.</a:t>
            </a:r>
          </a:p>
          <a:p>
            <a:endParaRPr lang="en-US" sz="1400" dirty="0"/>
          </a:p>
          <a:p>
            <a:r>
              <a:rPr lang="en-US" sz="1400" dirty="0" smtClean="0">
                <a:solidFill>
                  <a:srgbClr val="FFC000"/>
                </a:solidFill>
              </a:rPr>
              <a:t>OK</a:t>
            </a:r>
            <a:r>
              <a:rPr lang="en-US" sz="1400" dirty="0">
                <a:solidFill>
                  <a:srgbClr val="FFC000"/>
                </a:solidFill>
              </a:rPr>
              <a:t>, what is an LTM Virtual Server?</a:t>
            </a:r>
          </a:p>
          <a:p>
            <a:pPr marL="742950" lvl="1" indent="-285750">
              <a:buFont typeface="Arial" panose="020B0604020202020204" pitchFamily="34" charset="0"/>
              <a:buChar char="•"/>
            </a:pPr>
            <a:r>
              <a:rPr lang="en-US" sz="1400" dirty="0" smtClean="0"/>
              <a:t>LTM </a:t>
            </a:r>
            <a:r>
              <a:rPr lang="en-US" sz="1400" dirty="0"/>
              <a:t>stands for </a:t>
            </a:r>
            <a:r>
              <a:rPr lang="en-US" sz="1400" dirty="0">
                <a:solidFill>
                  <a:schemeClr val="accent2">
                    <a:lumMod val="60000"/>
                    <a:lumOff val="40000"/>
                  </a:schemeClr>
                </a:solidFill>
              </a:rPr>
              <a:t>Local Traffic Manager </a:t>
            </a:r>
            <a:r>
              <a:rPr lang="en-US" sz="1400" dirty="0"/>
              <a:t>in F5.</a:t>
            </a:r>
          </a:p>
          <a:p>
            <a:pPr marL="742950" lvl="1" indent="-285750">
              <a:buFont typeface="Arial" panose="020B0604020202020204" pitchFamily="34" charset="0"/>
              <a:buChar char="•"/>
            </a:pPr>
            <a:r>
              <a:rPr lang="en-US" sz="1400" dirty="0" smtClean="0">
                <a:solidFill>
                  <a:schemeClr val="accent2">
                    <a:lumMod val="60000"/>
                    <a:lumOff val="40000"/>
                  </a:schemeClr>
                </a:solidFill>
              </a:rPr>
              <a:t>A </a:t>
            </a:r>
            <a:r>
              <a:rPr lang="en-US" sz="1400" dirty="0">
                <a:solidFill>
                  <a:schemeClr val="accent2">
                    <a:lumMod val="60000"/>
                    <a:lumOff val="40000"/>
                  </a:schemeClr>
                </a:solidFill>
              </a:rPr>
              <a:t>Virtual Server is a listener</a:t>
            </a:r>
            <a:r>
              <a:rPr lang="en-US" sz="1400" dirty="0"/>
              <a:t> in LTM, and it is configured to listen on TCP ports and accept incoming requests.</a:t>
            </a:r>
          </a:p>
          <a:p>
            <a:pPr marL="742950" lvl="1" indent="-285750">
              <a:buFont typeface="Arial" panose="020B0604020202020204" pitchFamily="34" charset="0"/>
              <a:buChar char="•"/>
            </a:pPr>
            <a:r>
              <a:rPr lang="en-US" sz="1400" dirty="0" smtClean="0"/>
              <a:t>In </a:t>
            </a:r>
            <a:r>
              <a:rPr lang="en-US" sz="1400" dirty="0"/>
              <a:t>our case, we configured an HTTPS listener (i.e., an HTTPS Virtual Server).</a:t>
            </a:r>
          </a:p>
          <a:p>
            <a:endParaRPr lang="en-US" sz="1400" dirty="0"/>
          </a:p>
          <a:p>
            <a:r>
              <a:rPr lang="en-US" sz="1400" dirty="0">
                <a:solidFill>
                  <a:srgbClr val="FFC000"/>
                </a:solidFill>
              </a:rPr>
              <a:t>Important </a:t>
            </a:r>
            <a:r>
              <a:rPr lang="en-US" sz="1400" dirty="0" smtClean="0">
                <a:solidFill>
                  <a:srgbClr val="FFC000"/>
                </a:solidFill>
              </a:rPr>
              <a:t>points </a:t>
            </a:r>
            <a:r>
              <a:rPr lang="en-US" sz="1400" dirty="0">
                <a:solidFill>
                  <a:srgbClr val="FFC000"/>
                </a:solidFill>
              </a:rPr>
              <a:t>to note</a:t>
            </a:r>
            <a:r>
              <a:rPr lang="en-US" sz="1400" dirty="0" smtClean="0">
                <a:solidFill>
                  <a:srgbClr val="FFC000"/>
                </a:solidFill>
              </a:rPr>
              <a:t>:</a:t>
            </a:r>
          </a:p>
          <a:p>
            <a:endParaRPr lang="en-US" sz="1400" dirty="0"/>
          </a:p>
          <a:p>
            <a:pPr marL="742950" lvl="1" indent="-285750">
              <a:buFont typeface="Arial" panose="020B0604020202020204" pitchFamily="34" charset="0"/>
              <a:buChar char="•"/>
            </a:pPr>
            <a:r>
              <a:rPr lang="en-US" sz="1400" dirty="0" smtClean="0"/>
              <a:t>So </a:t>
            </a:r>
            <a:r>
              <a:rPr lang="en-US" sz="1400" dirty="0"/>
              <a:t>far, the </a:t>
            </a:r>
            <a:r>
              <a:rPr lang="en-US" sz="1400" dirty="0">
                <a:solidFill>
                  <a:schemeClr val="accent2">
                    <a:lumMod val="60000"/>
                    <a:lumOff val="40000"/>
                  </a:schemeClr>
                </a:solidFill>
              </a:rPr>
              <a:t>HTTPS Virtual Server receives the HTTP request</a:t>
            </a:r>
            <a:r>
              <a:rPr lang="en-US" sz="1400" dirty="0"/>
              <a:t>.</a:t>
            </a:r>
          </a:p>
          <a:p>
            <a:pPr marL="742950" lvl="1" indent="-285750">
              <a:buFont typeface="Arial" panose="020B0604020202020204" pitchFamily="34" charset="0"/>
              <a:buChar char="•"/>
            </a:pPr>
            <a:r>
              <a:rPr lang="en-US" sz="1400" dirty="0" smtClean="0"/>
              <a:t>At </a:t>
            </a:r>
            <a:r>
              <a:rPr lang="en-US" sz="1400" dirty="0"/>
              <a:t>this stage, </a:t>
            </a:r>
            <a:r>
              <a:rPr lang="en-US" sz="1400" dirty="0">
                <a:solidFill>
                  <a:schemeClr val="accent2">
                    <a:lumMod val="60000"/>
                    <a:lumOff val="40000"/>
                  </a:schemeClr>
                </a:solidFill>
              </a:rPr>
              <a:t>no connection is created </a:t>
            </a:r>
            <a:r>
              <a:rPr lang="en-US" sz="1400" dirty="0"/>
              <a:t>to the backend server yet.</a:t>
            </a:r>
          </a:p>
        </p:txBody>
      </p:sp>
      <p:pic>
        <p:nvPicPr>
          <p:cNvPr id="3" name="Picture 2"/>
          <p:cNvPicPr>
            <a:picLocks noChangeAspect="1"/>
          </p:cNvPicPr>
          <p:nvPr/>
        </p:nvPicPr>
        <p:blipFill>
          <a:blip r:embed="rId3"/>
          <a:stretch>
            <a:fillRect/>
          </a:stretch>
        </p:blipFill>
        <p:spPr>
          <a:xfrm>
            <a:off x="121317" y="1414078"/>
            <a:ext cx="6597535" cy="4404626"/>
          </a:xfrm>
          <a:prstGeom prst="rect">
            <a:avLst/>
          </a:prstGeom>
        </p:spPr>
      </p:pic>
    </p:spTree>
    <p:extLst>
      <p:ext uri="{BB962C8B-B14F-4D97-AF65-F5344CB8AC3E}">
        <p14:creationId xmlns:p14="http://schemas.microsoft.com/office/powerpoint/2010/main" val="2179297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495324" y="541737"/>
            <a:ext cx="8563076" cy="369332"/>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Client Side flow - LTM &amp; WAF</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6997148" y="1300605"/>
            <a:ext cx="4609299" cy="4401205"/>
          </a:xfrm>
          <a:prstGeom prst="rect">
            <a:avLst/>
          </a:prstGeom>
        </p:spPr>
        <p:txBody>
          <a:bodyPr wrap="square">
            <a:spAutoFit/>
          </a:bodyPr>
          <a:lstStyle/>
          <a:p>
            <a:r>
              <a:rPr lang="en-US" sz="1400" dirty="0"/>
              <a:t>When the </a:t>
            </a:r>
            <a:r>
              <a:rPr lang="en-US" sz="1400" dirty="0">
                <a:solidFill>
                  <a:srgbClr val="FFC000"/>
                </a:solidFill>
              </a:rPr>
              <a:t>LTM Virtual Server receives the incoming HTTP request</a:t>
            </a:r>
            <a:r>
              <a:rPr lang="en-US" sz="1400" dirty="0"/>
              <a:t>, it checks whether the website needs to be protected.</a:t>
            </a:r>
          </a:p>
          <a:p>
            <a:endParaRPr lang="en-US" sz="1400" dirty="0"/>
          </a:p>
          <a:p>
            <a:r>
              <a:rPr lang="en-US" sz="1400" dirty="0" smtClean="0"/>
              <a:t>What </a:t>
            </a:r>
            <a:r>
              <a:rPr lang="en-US" sz="1400" dirty="0"/>
              <a:t>does it check</a:t>
            </a:r>
            <a:r>
              <a:rPr lang="en-US" sz="1400" dirty="0" smtClean="0"/>
              <a:t>?</a:t>
            </a:r>
          </a:p>
          <a:p>
            <a:endParaRPr lang="en-US" sz="1400" dirty="0"/>
          </a:p>
          <a:p>
            <a:pPr marL="285750" indent="-285750">
              <a:buFont typeface="Arial" panose="020B0604020202020204" pitchFamily="34" charset="0"/>
              <a:buChar char="•"/>
            </a:pPr>
            <a:r>
              <a:rPr lang="en-US" sz="1400" dirty="0" smtClean="0"/>
              <a:t>It </a:t>
            </a:r>
            <a:r>
              <a:rPr lang="en-US" sz="1400" dirty="0"/>
              <a:t>checks whether a </a:t>
            </a:r>
            <a:r>
              <a:rPr lang="en-US" sz="1400" dirty="0">
                <a:solidFill>
                  <a:schemeClr val="accent2">
                    <a:lumMod val="60000"/>
                    <a:lumOff val="40000"/>
                  </a:schemeClr>
                </a:solidFill>
              </a:rPr>
              <a:t>WAF policy is attached</a:t>
            </a:r>
            <a:r>
              <a:rPr lang="en-US" sz="1400" dirty="0" smtClean="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smtClean="0"/>
              <a:t>WAF </a:t>
            </a:r>
            <a:r>
              <a:rPr lang="en-US" sz="1400" dirty="0"/>
              <a:t>stands for </a:t>
            </a:r>
            <a:r>
              <a:rPr lang="en-US" sz="1400" dirty="0">
                <a:solidFill>
                  <a:schemeClr val="accent2">
                    <a:lumMod val="60000"/>
                    <a:lumOff val="40000"/>
                  </a:schemeClr>
                </a:solidFill>
              </a:rPr>
              <a:t>Web Application </a:t>
            </a:r>
            <a:r>
              <a:rPr lang="en-US" sz="1400" dirty="0" smtClean="0">
                <a:solidFill>
                  <a:schemeClr val="accent2">
                    <a:lumMod val="60000"/>
                    <a:lumOff val="40000"/>
                  </a:schemeClr>
                </a:solidFill>
              </a:rPr>
              <a:t>Firewall Module </a:t>
            </a:r>
            <a:r>
              <a:rPr lang="en-US" sz="1400" dirty="0"/>
              <a:t>in F5, which protects web applications from bad actors.</a:t>
            </a:r>
          </a:p>
          <a:p>
            <a:pPr marL="285750" indent="-285750">
              <a:buFont typeface="Arial" panose="020B0604020202020204" pitchFamily="34" charset="0"/>
              <a:buChar char="•"/>
            </a:pPr>
            <a:endParaRPr lang="en-US" sz="1400" dirty="0" smtClean="0">
              <a:solidFill>
                <a:schemeClr val="accent2">
                  <a:lumMod val="60000"/>
                  <a:lumOff val="40000"/>
                </a:schemeClr>
              </a:solidFill>
            </a:endParaRPr>
          </a:p>
          <a:p>
            <a:pPr marL="285750" indent="-285750">
              <a:buFont typeface="Arial" panose="020B0604020202020204" pitchFamily="34" charset="0"/>
              <a:buChar char="•"/>
            </a:pPr>
            <a:r>
              <a:rPr lang="en-US" sz="1400" dirty="0" smtClean="0">
                <a:solidFill>
                  <a:schemeClr val="accent2">
                    <a:lumMod val="60000"/>
                    <a:lumOff val="40000"/>
                  </a:schemeClr>
                </a:solidFill>
              </a:rPr>
              <a:t>If </a:t>
            </a:r>
            <a:r>
              <a:rPr lang="en-US" sz="1400" dirty="0">
                <a:solidFill>
                  <a:schemeClr val="accent2">
                    <a:lumMod val="60000"/>
                    <a:lumOff val="40000"/>
                  </a:schemeClr>
                </a:solidFill>
              </a:rPr>
              <a:t>a WAF policy is attached</a:t>
            </a:r>
            <a:r>
              <a:rPr lang="en-US" sz="1400" dirty="0"/>
              <a:t>, the request is forwarded to the </a:t>
            </a:r>
            <a:r>
              <a:rPr lang="en-US" sz="1400" dirty="0">
                <a:solidFill>
                  <a:schemeClr val="accent2">
                    <a:lumMod val="60000"/>
                    <a:lumOff val="40000"/>
                  </a:schemeClr>
                </a:solidFill>
              </a:rPr>
              <a:t>WAF module for inspection</a:t>
            </a:r>
            <a:r>
              <a:rPr lang="en-US" sz="1400" dirty="0"/>
              <a:t>.</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The </a:t>
            </a:r>
            <a:r>
              <a:rPr lang="en-US" sz="1400" dirty="0"/>
              <a:t>WAF module inspects the request and returns a verdict to LTM:</a:t>
            </a:r>
          </a:p>
          <a:p>
            <a:pPr marL="742950" lvl="1" indent="-285750">
              <a:buFont typeface="Arial" panose="020B0604020202020204" pitchFamily="34" charset="0"/>
              <a:buChar char="•"/>
            </a:pPr>
            <a:r>
              <a:rPr lang="en-US" sz="1400" dirty="0" smtClean="0"/>
              <a:t>If </a:t>
            </a:r>
            <a:r>
              <a:rPr lang="en-US" sz="1400" dirty="0"/>
              <a:t>the </a:t>
            </a:r>
            <a:r>
              <a:rPr lang="en-US" sz="1400" dirty="0">
                <a:solidFill>
                  <a:schemeClr val="accent2">
                    <a:lumMod val="60000"/>
                    <a:lumOff val="40000"/>
                  </a:schemeClr>
                </a:solidFill>
              </a:rPr>
              <a:t>WAF blocks the request</a:t>
            </a:r>
            <a:r>
              <a:rPr lang="en-US" sz="1400" dirty="0"/>
              <a:t>, LTM responds to the client with a </a:t>
            </a:r>
            <a:r>
              <a:rPr lang="en-US" sz="1400" dirty="0">
                <a:solidFill>
                  <a:schemeClr val="accent2">
                    <a:lumMod val="60000"/>
                    <a:lumOff val="40000"/>
                  </a:schemeClr>
                </a:solidFill>
              </a:rPr>
              <a:t>WAF block page</a:t>
            </a:r>
            <a:r>
              <a:rPr lang="en-US" sz="1400" dirty="0"/>
              <a:t>.</a:t>
            </a:r>
          </a:p>
          <a:p>
            <a:pPr marL="742950" lvl="1" indent="-285750">
              <a:buFont typeface="Arial" panose="020B0604020202020204" pitchFamily="34" charset="0"/>
              <a:buChar char="•"/>
            </a:pPr>
            <a:r>
              <a:rPr lang="en-US" sz="1400" dirty="0" smtClean="0"/>
              <a:t>If </a:t>
            </a:r>
            <a:r>
              <a:rPr lang="en-US" sz="1400" dirty="0"/>
              <a:t>the </a:t>
            </a:r>
            <a:r>
              <a:rPr lang="en-US" sz="1400" dirty="0">
                <a:solidFill>
                  <a:schemeClr val="accent2">
                    <a:lumMod val="60000"/>
                    <a:lumOff val="40000"/>
                  </a:schemeClr>
                </a:solidFill>
              </a:rPr>
              <a:t>WAF allows the request</a:t>
            </a:r>
            <a:r>
              <a:rPr lang="en-US" sz="1400" dirty="0"/>
              <a:t>, the LTM Virtual Server continues processing the traffic further.</a:t>
            </a:r>
          </a:p>
        </p:txBody>
      </p:sp>
      <p:pic>
        <p:nvPicPr>
          <p:cNvPr id="6" name="Picture 5"/>
          <p:cNvPicPr>
            <a:picLocks noChangeAspect="1"/>
          </p:cNvPicPr>
          <p:nvPr/>
        </p:nvPicPr>
        <p:blipFill>
          <a:blip r:embed="rId3"/>
          <a:stretch>
            <a:fillRect/>
          </a:stretch>
        </p:blipFill>
        <p:spPr>
          <a:xfrm>
            <a:off x="303061" y="1374321"/>
            <a:ext cx="6597535" cy="4404626"/>
          </a:xfrm>
          <a:prstGeom prst="rect">
            <a:avLst/>
          </a:prstGeom>
        </p:spPr>
      </p:pic>
    </p:spTree>
    <p:extLst>
      <p:ext uri="{BB962C8B-B14F-4D97-AF65-F5344CB8AC3E}">
        <p14:creationId xmlns:p14="http://schemas.microsoft.com/office/powerpoint/2010/main" val="1858837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427170" y="473583"/>
            <a:ext cx="8563076" cy="646331"/>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Server Side Flow - LTM &amp; WAF</a:t>
            </a:r>
          </a:p>
          <a:p>
            <a:pPr marL="0" lvl="2" algn="ct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Server Pool &amp; Health Check</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7794687" y="1716047"/>
            <a:ext cx="4081154" cy="4401205"/>
          </a:xfrm>
          <a:prstGeom prst="rect">
            <a:avLst/>
          </a:prstGeom>
        </p:spPr>
        <p:txBody>
          <a:bodyPr wrap="square">
            <a:spAutoFit/>
          </a:bodyPr>
          <a:lstStyle/>
          <a:p>
            <a:r>
              <a:rPr lang="en-US" altLang="en-US" sz="1400" dirty="0">
                <a:solidFill>
                  <a:srgbClr val="FFC000"/>
                </a:solidFill>
                <a:latin typeface="Berlin Sans FB" panose="020E0602020502020306" pitchFamily="34" charset="0"/>
                <a:cs typeface="Calibri" panose="020F0502020204030204" pitchFamily="34" charset="0"/>
              </a:rPr>
              <a:t>Server Pool &amp; Health Check</a:t>
            </a:r>
            <a:endParaRPr lang="en-GB" altLang="en-US" sz="1400" dirty="0">
              <a:solidFill>
                <a:srgbClr val="FFC000"/>
              </a:solidFill>
              <a:latin typeface="Berlin Sans FB" panose="020E0602020502020306" pitchFamily="34" charset="0"/>
              <a:cs typeface="Calibri" panose="020F0502020204030204" pitchFamily="34" charset="0"/>
            </a:endParaRPr>
          </a:p>
          <a:p>
            <a:endParaRPr lang="en-US" sz="1400" dirty="0" smtClean="0">
              <a:solidFill>
                <a:schemeClr val="accent2">
                  <a:lumMod val="60000"/>
                  <a:lumOff val="40000"/>
                </a:schemeClr>
              </a:solidFill>
            </a:endParaRPr>
          </a:p>
          <a:p>
            <a:r>
              <a:rPr lang="en-US" sz="1400" dirty="0" smtClean="0">
                <a:solidFill>
                  <a:schemeClr val="accent2">
                    <a:lumMod val="60000"/>
                    <a:lumOff val="40000"/>
                  </a:schemeClr>
                </a:solidFill>
              </a:rPr>
              <a:t>The </a:t>
            </a:r>
            <a:r>
              <a:rPr lang="en-US" sz="1400" dirty="0">
                <a:solidFill>
                  <a:schemeClr val="accent2">
                    <a:lumMod val="60000"/>
                    <a:lumOff val="40000"/>
                  </a:schemeClr>
                </a:solidFill>
              </a:rPr>
              <a:t>traffic is inspected </a:t>
            </a:r>
            <a:r>
              <a:rPr lang="en-US" sz="1400" dirty="0" smtClean="0">
                <a:solidFill>
                  <a:schemeClr val="accent2">
                    <a:lumMod val="60000"/>
                    <a:lumOff val="40000"/>
                  </a:schemeClr>
                </a:solidFill>
              </a:rPr>
              <a:t>by WAF and </a:t>
            </a:r>
            <a:r>
              <a:rPr lang="en-US" sz="1400" dirty="0">
                <a:solidFill>
                  <a:schemeClr val="accent2">
                    <a:lumMod val="60000"/>
                    <a:lumOff val="40000"/>
                  </a:schemeClr>
                </a:solidFill>
              </a:rPr>
              <a:t>found to be legitimate</a:t>
            </a:r>
            <a:r>
              <a:rPr lang="en-US" sz="1400" dirty="0"/>
              <a:t>, so </a:t>
            </a:r>
            <a:r>
              <a:rPr lang="en-US" sz="1400" dirty="0" smtClean="0"/>
              <a:t>let the F5 proceed creating the server side connection </a:t>
            </a:r>
            <a:r>
              <a:rPr lang="en-US" sz="1400" b="1" dirty="0" smtClean="0"/>
              <a:t>to </a:t>
            </a:r>
            <a:r>
              <a:rPr lang="en-US" sz="1400" b="1" dirty="0" smtClean="0"/>
              <a:t>serve </a:t>
            </a:r>
            <a:r>
              <a:rPr lang="en-US" sz="1400" b="1" dirty="0" smtClean="0"/>
              <a:t>the web request</a:t>
            </a:r>
            <a:r>
              <a:rPr lang="en-US" sz="1400" dirty="0" smtClean="0"/>
              <a:t>. </a:t>
            </a:r>
          </a:p>
          <a:p>
            <a:endParaRPr lang="en-US" sz="1400" dirty="0"/>
          </a:p>
          <a:p>
            <a:r>
              <a:rPr lang="en-US" sz="1400" dirty="0" smtClean="0">
                <a:solidFill>
                  <a:schemeClr val="accent2">
                    <a:lumMod val="60000"/>
                    <a:lumOff val="40000"/>
                  </a:schemeClr>
                </a:solidFill>
              </a:rPr>
              <a:t>Big IP LTM checks the backend server pool</a:t>
            </a:r>
          </a:p>
          <a:p>
            <a:endParaRPr lang="en-US" sz="1400" dirty="0" smtClean="0"/>
          </a:p>
          <a:p>
            <a:r>
              <a:rPr lang="en-US" sz="1400" dirty="0" smtClean="0">
                <a:solidFill>
                  <a:srgbClr val="FFC000"/>
                </a:solidFill>
              </a:rPr>
              <a:t>It verifies:</a:t>
            </a:r>
          </a:p>
          <a:p>
            <a:pPr marL="285750" indent="-285750">
              <a:buFont typeface="Arial" panose="020B0604020202020204" pitchFamily="34" charset="0"/>
              <a:buChar char="•"/>
            </a:pPr>
            <a:r>
              <a:rPr lang="en-US" sz="1400" dirty="0" smtClean="0">
                <a:solidFill>
                  <a:schemeClr val="accent2">
                    <a:lumMod val="60000"/>
                    <a:lumOff val="40000"/>
                  </a:schemeClr>
                </a:solidFill>
              </a:rPr>
              <a:t>How </a:t>
            </a:r>
            <a:r>
              <a:rPr lang="en-US" sz="1400" dirty="0">
                <a:solidFill>
                  <a:schemeClr val="accent2">
                    <a:lumMod val="60000"/>
                    <a:lumOff val="40000"/>
                  </a:schemeClr>
                </a:solidFill>
              </a:rPr>
              <a:t>many pool members </a:t>
            </a:r>
            <a:r>
              <a:rPr lang="en-US" sz="1400" dirty="0"/>
              <a:t>are </a:t>
            </a:r>
            <a:r>
              <a:rPr lang="en-US" sz="1400" dirty="0" smtClean="0"/>
              <a:t>configured.</a:t>
            </a:r>
          </a:p>
          <a:p>
            <a:pPr marL="285750" indent="-285750">
              <a:buFont typeface="Arial" panose="020B0604020202020204" pitchFamily="34" charset="0"/>
              <a:buChar char="•"/>
            </a:pPr>
            <a:r>
              <a:rPr lang="en-US" sz="1400" dirty="0" smtClean="0"/>
              <a:t>How </a:t>
            </a:r>
            <a:r>
              <a:rPr lang="en-US" sz="1400" dirty="0"/>
              <a:t>many of those pool members are </a:t>
            </a:r>
            <a:r>
              <a:rPr lang="en-US" sz="1400" dirty="0">
                <a:solidFill>
                  <a:schemeClr val="accent2">
                    <a:lumMod val="60000"/>
                    <a:lumOff val="40000"/>
                  </a:schemeClr>
                </a:solidFill>
              </a:rPr>
              <a:t>currently available to serve the </a:t>
            </a:r>
            <a:r>
              <a:rPr lang="en-US" sz="1400" dirty="0" smtClean="0">
                <a:solidFill>
                  <a:schemeClr val="accent2">
                    <a:lumMod val="60000"/>
                    <a:lumOff val="40000"/>
                  </a:schemeClr>
                </a:solidFill>
              </a:rPr>
              <a:t>response</a:t>
            </a:r>
            <a:r>
              <a:rPr lang="en-US" sz="1400" dirty="0" smtClean="0"/>
              <a:t>.</a:t>
            </a:r>
          </a:p>
          <a:p>
            <a:endParaRPr lang="en-US" sz="1400" dirty="0"/>
          </a:p>
          <a:p>
            <a:r>
              <a:rPr lang="en-US" sz="1400" dirty="0" smtClean="0">
                <a:solidFill>
                  <a:srgbClr val="FFC000"/>
                </a:solidFill>
              </a:rPr>
              <a:t>How </a:t>
            </a:r>
            <a:r>
              <a:rPr lang="en-US" sz="1400" dirty="0">
                <a:solidFill>
                  <a:srgbClr val="FFC000"/>
                </a:solidFill>
              </a:rPr>
              <a:t>is service availability </a:t>
            </a:r>
            <a:r>
              <a:rPr lang="en-US" sz="1400" dirty="0" smtClean="0">
                <a:solidFill>
                  <a:srgbClr val="FFC000"/>
                </a:solidFill>
              </a:rPr>
              <a:t>checked?</a:t>
            </a:r>
          </a:p>
          <a:p>
            <a:pPr marL="285750" indent="-285750">
              <a:buFont typeface="Arial" panose="020B0604020202020204" pitchFamily="34" charset="0"/>
              <a:buChar char="•"/>
            </a:pPr>
            <a:r>
              <a:rPr lang="en-US" sz="1400" dirty="0"/>
              <a:t>Service availability is checked using an F5 Health Monitor, </a:t>
            </a:r>
            <a:r>
              <a:rPr lang="en-US" sz="1400" dirty="0">
                <a:solidFill>
                  <a:schemeClr val="accent2">
                    <a:lumMod val="60000"/>
                    <a:lumOff val="40000"/>
                  </a:schemeClr>
                </a:solidFill>
              </a:rPr>
              <a:t>which sends health-check requests from the F5 Self IP</a:t>
            </a:r>
            <a:r>
              <a:rPr lang="en-US" sz="1400" dirty="0" smtClean="0"/>
              <a:t>.</a:t>
            </a:r>
          </a:p>
          <a:p>
            <a:pPr marL="285750" indent="-285750">
              <a:buFont typeface="Arial" panose="020B0604020202020204" pitchFamily="34" charset="0"/>
              <a:buChar char="•"/>
            </a:pPr>
            <a:r>
              <a:rPr lang="en-US" sz="1400" dirty="0" smtClean="0"/>
              <a:t>The </a:t>
            </a:r>
            <a:r>
              <a:rPr lang="en-US" sz="1400" dirty="0"/>
              <a:t>configured </a:t>
            </a:r>
            <a:r>
              <a:rPr lang="en-US" sz="1400" dirty="0">
                <a:solidFill>
                  <a:schemeClr val="accent2">
                    <a:lumMod val="60000"/>
                    <a:lumOff val="40000"/>
                  </a:schemeClr>
                </a:solidFill>
              </a:rPr>
              <a:t>health monitor continuously checks the availability of the service </a:t>
            </a:r>
            <a:r>
              <a:rPr lang="en-US" sz="1400" dirty="0"/>
              <a:t>on the web servers at regular intervals.</a:t>
            </a:r>
          </a:p>
        </p:txBody>
      </p:sp>
      <p:pic>
        <p:nvPicPr>
          <p:cNvPr id="5" name="Picture 4"/>
          <p:cNvPicPr>
            <a:picLocks noChangeAspect="1"/>
          </p:cNvPicPr>
          <p:nvPr/>
        </p:nvPicPr>
        <p:blipFill>
          <a:blip r:embed="rId3"/>
          <a:stretch>
            <a:fillRect/>
          </a:stretch>
        </p:blipFill>
        <p:spPr>
          <a:xfrm>
            <a:off x="147667" y="1584582"/>
            <a:ext cx="7537117" cy="4830417"/>
          </a:xfrm>
          <a:prstGeom prst="rect">
            <a:avLst/>
          </a:prstGeom>
        </p:spPr>
      </p:pic>
    </p:spTree>
    <p:extLst>
      <p:ext uri="{BB962C8B-B14F-4D97-AF65-F5344CB8AC3E}">
        <p14:creationId xmlns:p14="http://schemas.microsoft.com/office/powerpoint/2010/main" val="3130314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427170" y="473583"/>
            <a:ext cx="8563076" cy="646331"/>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Server Side Flow - LTM &amp; WAF</a:t>
            </a:r>
          </a:p>
          <a:p>
            <a:pPr marL="0" lvl="2" algn="ct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Load Balancing Decision</a:t>
            </a:r>
            <a:endParaRPr lang="en-GB" altLang="en-US" dirty="0">
              <a:solidFill>
                <a:schemeClr val="accent2">
                  <a:lumMod val="60000"/>
                  <a:lumOff val="40000"/>
                </a:schemeClr>
              </a:solidFill>
              <a:latin typeface="Berlin Sans FB" panose="020E0602020502020306" pitchFamily="34" charset="0"/>
              <a:cs typeface="Calibri" panose="020F0502020204030204" pitchFamily="34" charset="0"/>
            </a:endParaRPr>
          </a:p>
        </p:txBody>
      </p:sp>
      <p:sp>
        <p:nvSpPr>
          <p:cNvPr id="9" name="Rectangle 8"/>
          <p:cNvSpPr/>
          <p:nvPr/>
        </p:nvSpPr>
        <p:spPr>
          <a:xfrm>
            <a:off x="7806047" y="2187445"/>
            <a:ext cx="4081154" cy="2954655"/>
          </a:xfrm>
          <a:prstGeom prst="rect">
            <a:avLst/>
          </a:prstGeom>
        </p:spPr>
        <p:txBody>
          <a:bodyPr wrap="square">
            <a:spAutoFit/>
          </a:bodyPr>
          <a:lstStyle/>
          <a:p>
            <a:r>
              <a:rPr lang="en-US" altLang="en-US" sz="1400" dirty="0">
                <a:solidFill>
                  <a:srgbClr val="FFC000"/>
                </a:solidFill>
                <a:latin typeface="Berlin Sans FB" panose="020E0602020502020306" pitchFamily="34" charset="0"/>
                <a:cs typeface="Calibri" panose="020F0502020204030204" pitchFamily="34" charset="0"/>
              </a:rPr>
              <a:t>Load Balancing Decision</a:t>
            </a:r>
            <a:endParaRPr lang="en-GB" altLang="en-US" sz="1400" dirty="0">
              <a:solidFill>
                <a:srgbClr val="FFC000"/>
              </a:solidFill>
              <a:latin typeface="Berlin Sans FB" panose="020E0602020502020306" pitchFamily="34" charset="0"/>
              <a:cs typeface="Calibri" panose="020F0502020204030204" pitchFamily="34" charset="0"/>
            </a:endParaRPr>
          </a:p>
          <a:p>
            <a:endParaRPr lang="en-US" sz="1400" dirty="0" smtClean="0"/>
          </a:p>
          <a:p>
            <a:r>
              <a:rPr lang="en-US" sz="1400" dirty="0" smtClean="0"/>
              <a:t>After </a:t>
            </a:r>
            <a:r>
              <a:rPr lang="en-US" sz="1400" dirty="0"/>
              <a:t>confirming that </a:t>
            </a:r>
            <a:r>
              <a:rPr lang="en-US" sz="1400" dirty="0" smtClean="0"/>
              <a:t>the healthy </a:t>
            </a:r>
            <a:r>
              <a:rPr lang="en-US" sz="1400" dirty="0"/>
              <a:t>pool members are available, the system then evaluates</a:t>
            </a:r>
            <a:r>
              <a:rPr lang="en-US" sz="1400" dirty="0" smtClean="0"/>
              <a:t>:</a:t>
            </a:r>
          </a:p>
          <a:p>
            <a:endParaRPr lang="en-US" sz="1400" dirty="0"/>
          </a:p>
          <a:p>
            <a:pPr marL="285750" indent="-285750">
              <a:buFont typeface="Arial" panose="020B0604020202020204" pitchFamily="34" charset="0"/>
              <a:buChar char="•"/>
            </a:pPr>
            <a:r>
              <a:rPr lang="en-US" sz="1400" dirty="0">
                <a:solidFill>
                  <a:schemeClr val="accent2">
                    <a:lumMod val="60000"/>
                    <a:lumOff val="40000"/>
                  </a:schemeClr>
                </a:solidFill>
              </a:rPr>
              <a:t>The configured load-balancing algorithm</a:t>
            </a:r>
            <a:r>
              <a:rPr lang="en-US" sz="1400" dirty="0"/>
              <a:t/>
            </a:r>
            <a:br>
              <a:rPr lang="en-US" sz="1400" dirty="0"/>
            </a:br>
            <a:r>
              <a:rPr lang="en-US" sz="1400" dirty="0"/>
              <a:t>(for example: Round Robin, Least Connections, Ratio, etc</a:t>
            </a:r>
            <a:r>
              <a:rPr lang="en-US" sz="1400" dirty="0" smtClean="0"/>
              <a:t>.)</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solidFill>
                  <a:schemeClr val="accent2">
                    <a:lumMod val="60000"/>
                    <a:lumOff val="40000"/>
                  </a:schemeClr>
                </a:solidFill>
              </a:rPr>
              <a:t>Pool member selection</a:t>
            </a:r>
            <a:r>
              <a:rPr lang="en-US" sz="1400" dirty="0"/>
              <a:t/>
            </a:r>
            <a:br>
              <a:rPr lang="en-US" sz="1400" dirty="0"/>
            </a:br>
            <a:r>
              <a:rPr lang="en-US" sz="1400" dirty="0"/>
              <a:t>Based on the selected load-balancing algorithm, one eligible (healthy) pool member is chosen to handle the request.</a:t>
            </a:r>
          </a:p>
        </p:txBody>
      </p:sp>
      <p:pic>
        <p:nvPicPr>
          <p:cNvPr id="5" name="Picture 4"/>
          <p:cNvPicPr>
            <a:picLocks noChangeAspect="1"/>
          </p:cNvPicPr>
          <p:nvPr/>
        </p:nvPicPr>
        <p:blipFill>
          <a:blip r:embed="rId3"/>
          <a:stretch>
            <a:fillRect/>
          </a:stretch>
        </p:blipFill>
        <p:spPr>
          <a:xfrm>
            <a:off x="147667" y="1584582"/>
            <a:ext cx="7537117" cy="4830417"/>
          </a:xfrm>
          <a:prstGeom prst="rect">
            <a:avLst/>
          </a:prstGeom>
        </p:spPr>
      </p:pic>
    </p:spTree>
    <p:extLst>
      <p:ext uri="{BB962C8B-B14F-4D97-AF65-F5344CB8AC3E}">
        <p14:creationId xmlns:p14="http://schemas.microsoft.com/office/powerpoint/2010/main" val="3949661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854A4C5-6E1C-183B-ECA3-F0D3509C5A4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6B30D85-8B7D-B481-48A9-1D249F7B5396}"/>
              </a:ext>
            </a:extLst>
          </p:cNvPr>
          <p:cNvSpPr/>
          <p:nvPr/>
        </p:nvSpPr>
        <p:spPr>
          <a:xfrm>
            <a:off x="1427170" y="473583"/>
            <a:ext cx="8563076" cy="646331"/>
          </a:xfrm>
          <a:prstGeom prst="rect">
            <a:avLst/>
          </a:prstGeom>
        </p:spPr>
        <p:txBody>
          <a:bodyPr wrap="square">
            <a:spAutoFit/>
          </a:bodyPr>
          <a:lstStyle/>
          <a:p>
            <a:pPr marL="0" lvl="2" algn="ctr"/>
            <a:r>
              <a:rPr lang="en-US" altLang="en-US" dirty="0">
                <a:solidFill>
                  <a:schemeClr val="accent2">
                    <a:lumMod val="60000"/>
                    <a:lumOff val="40000"/>
                  </a:schemeClr>
                </a:solidFill>
                <a:latin typeface="Berlin Sans FB" panose="020E0602020502020306" pitchFamily="34" charset="0"/>
                <a:cs typeface="Calibri" panose="020F0502020204030204" pitchFamily="34" charset="0"/>
              </a:rPr>
              <a:t>Reverse Proxy – </a:t>
            </a:r>
            <a:r>
              <a:rPr lang="en-US" altLang="en-US" dirty="0">
                <a:solidFill>
                  <a:srgbClr val="FFC000"/>
                </a:solidFill>
                <a:latin typeface="Berlin Sans FB" panose="020E0602020502020306" pitchFamily="34" charset="0"/>
                <a:cs typeface="Calibri" panose="020F0502020204030204" pitchFamily="34" charset="0"/>
              </a:rPr>
              <a:t>F5 </a:t>
            </a:r>
            <a:r>
              <a:rPr lang="en-US" altLang="en-US" dirty="0" smtClean="0">
                <a:solidFill>
                  <a:srgbClr val="FFC000"/>
                </a:solidFill>
                <a:latin typeface="Berlin Sans FB" panose="020E0602020502020306" pitchFamily="34" charset="0"/>
                <a:cs typeface="Calibri" panose="020F0502020204030204" pitchFamily="34" charset="0"/>
              </a:rPr>
              <a:t>LTM works </a:t>
            </a:r>
            <a:r>
              <a:rPr lang="en-US" altLang="en-US" dirty="0">
                <a:solidFill>
                  <a:srgbClr val="FFC000"/>
                </a:solidFill>
                <a:latin typeface="Berlin Sans FB" panose="020E0602020502020306" pitchFamily="34" charset="0"/>
                <a:cs typeface="Calibri" panose="020F0502020204030204" pitchFamily="34" charset="0"/>
              </a:rPr>
              <a:t>as a full reverse </a:t>
            </a:r>
            <a:r>
              <a:rPr lang="en-US" altLang="en-US" dirty="0" smtClean="0">
                <a:solidFill>
                  <a:srgbClr val="FFC000"/>
                </a:solidFill>
                <a:latin typeface="Berlin Sans FB" panose="020E0602020502020306" pitchFamily="34" charset="0"/>
                <a:cs typeface="Calibri" panose="020F0502020204030204" pitchFamily="34" charset="0"/>
              </a:rPr>
              <a:t>proxy </a:t>
            </a:r>
            <a:r>
              <a:rPr lang="en-AE" altLang="en-US" dirty="0" smtClean="0">
                <a:solidFill>
                  <a:srgbClr val="FFC000"/>
                </a:solidFill>
                <a:latin typeface="Berlin Sans FB" panose="020E0602020502020306" pitchFamily="34" charset="0"/>
                <a:cs typeface="Calibri" panose="020F0502020204030204" pitchFamily="34" charset="0"/>
              </a:rPr>
              <a:t>–</a:t>
            </a:r>
            <a:r>
              <a:rPr lang="en-US" altLang="en-US" dirty="0" smtClean="0">
                <a:solidFill>
                  <a:srgbClr val="FFC000"/>
                </a:solidFill>
                <a:latin typeface="Berlin Sans FB" panose="020E0602020502020306" pitchFamily="34" charset="0"/>
                <a:cs typeface="Calibri" panose="020F0502020204030204" pitchFamily="34" charset="0"/>
              </a:rPr>
              <a:t> </a:t>
            </a:r>
            <a:r>
              <a:rPr lang="en-US" altLang="en-US" dirty="0" smtClean="0">
                <a:solidFill>
                  <a:schemeClr val="accent2">
                    <a:lumMod val="60000"/>
                    <a:lumOff val="40000"/>
                  </a:schemeClr>
                </a:solidFill>
                <a:latin typeface="Berlin Sans FB" panose="020E0602020502020306" pitchFamily="34" charset="0"/>
                <a:cs typeface="Calibri" panose="020F0502020204030204" pitchFamily="34" charset="0"/>
              </a:rPr>
              <a:t>Server Side Flow - LTM &amp; WAF</a:t>
            </a:r>
          </a:p>
          <a:p>
            <a:pPr marL="0" lvl="2" algn="ctr"/>
            <a:r>
              <a:rPr lang="en-US" altLang="en-US" dirty="0" smtClean="0">
                <a:latin typeface="Berlin Sans FB" panose="020E0602020502020306" pitchFamily="34" charset="0"/>
                <a:cs typeface="Calibri" panose="020F0502020204030204" pitchFamily="34" charset="0"/>
              </a:rPr>
              <a:t>Server Side Connection Establishment</a:t>
            </a:r>
            <a:endParaRPr lang="en-GB" altLang="en-US" dirty="0">
              <a:latin typeface="Berlin Sans FB" panose="020E0602020502020306" pitchFamily="34" charset="0"/>
              <a:cs typeface="Calibri" panose="020F0502020204030204" pitchFamily="34" charset="0"/>
            </a:endParaRPr>
          </a:p>
        </p:txBody>
      </p:sp>
      <p:sp>
        <p:nvSpPr>
          <p:cNvPr id="9" name="Rectangle 8"/>
          <p:cNvSpPr/>
          <p:nvPr/>
        </p:nvSpPr>
        <p:spPr>
          <a:xfrm>
            <a:off x="7949669" y="2556612"/>
            <a:ext cx="4081154" cy="1815882"/>
          </a:xfrm>
          <a:prstGeom prst="rect">
            <a:avLst/>
          </a:prstGeom>
        </p:spPr>
        <p:txBody>
          <a:bodyPr wrap="square">
            <a:spAutoFit/>
          </a:bodyPr>
          <a:lstStyle/>
          <a:p>
            <a:r>
              <a:rPr lang="en-US" sz="1400" dirty="0" smtClean="0">
                <a:solidFill>
                  <a:srgbClr val="FFC000"/>
                </a:solidFill>
              </a:rPr>
              <a:t>Server-Side Connection Establishment</a:t>
            </a:r>
          </a:p>
          <a:p>
            <a:endParaRPr lang="en-US" sz="1400" dirty="0">
              <a:solidFill>
                <a:schemeClr val="accent2">
                  <a:lumMod val="60000"/>
                  <a:lumOff val="40000"/>
                </a:schemeClr>
              </a:solidFill>
            </a:endParaRPr>
          </a:p>
          <a:p>
            <a:pPr marL="285750" indent="-285750">
              <a:buFont typeface="Arial" panose="020B0604020202020204" pitchFamily="34" charset="0"/>
              <a:buChar char="•"/>
            </a:pPr>
            <a:r>
              <a:rPr lang="en-US" sz="1400" dirty="0">
                <a:solidFill>
                  <a:schemeClr val="accent2">
                    <a:lumMod val="60000"/>
                    <a:lumOff val="40000"/>
                  </a:schemeClr>
                </a:solidFill>
              </a:rPr>
              <a:t>Pool Member Selection: </a:t>
            </a:r>
            <a:r>
              <a:rPr lang="en-US" sz="1400" dirty="0"/>
              <a:t>Once a pool member is selected, the BIG-IP creates a new TCP connection to the backend server.</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solidFill>
                  <a:schemeClr val="accent2">
                    <a:lumMod val="60000"/>
                    <a:lumOff val="40000"/>
                  </a:schemeClr>
                </a:solidFill>
              </a:rPr>
              <a:t>Source IP:  </a:t>
            </a:r>
            <a:r>
              <a:rPr lang="en-US" sz="1400" dirty="0"/>
              <a:t>This connection is initiated from the server-side Self IP of the BIG-IP</a:t>
            </a:r>
            <a:r>
              <a:rPr lang="en-US" sz="1400" dirty="0" smtClean="0"/>
              <a:t>.</a:t>
            </a:r>
            <a:endParaRPr lang="en-US" sz="1400" dirty="0"/>
          </a:p>
        </p:txBody>
      </p:sp>
      <p:pic>
        <p:nvPicPr>
          <p:cNvPr id="5" name="Picture 4"/>
          <p:cNvPicPr>
            <a:picLocks noChangeAspect="1"/>
          </p:cNvPicPr>
          <p:nvPr/>
        </p:nvPicPr>
        <p:blipFill>
          <a:blip r:embed="rId3"/>
          <a:stretch>
            <a:fillRect/>
          </a:stretch>
        </p:blipFill>
        <p:spPr>
          <a:xfrm>
            <a:off x="147667" y="1584582"/>
            <a:ext cx="7537117" cy="4830417"/>
          </a:xfrm>
          <a:prstGeom prst="rect">
            <a:avLst/>
          </a:prstGeom>
        </p:spPr>
      </p:pic>
    </p:spTree>
    <p:extLst>
      <p:ext uri="{BB962C8B-B14F-4D97-AF65-F5344CB8AC3E}">
        <p14:creationId xmlns:p14="http://schemas.microsoft.com/office/powerpoint/2010/main" val="2326817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2F49CD38-5B57-4682-9FCE-B9174068D0AE}">
  <ds:schemaRefs>
    <ds:schemaRef ds:uri="http://schemas.microsoft.com/sharepoint/v3/contenttype/forms"/>
  </ds:schemaRefs>
</ds:datastoreItem>
</file>

<file path=customXml/itemProps2.xml><?xml version="1.0" encoding="utf-8"?>
<ds:datastoreItem xmlns:ds="http://schemas.openxmlformats.org/officeDocument/2006/customXml" ds:itemID="{797783A8-901D-4F73-81D7-AA6841BEB3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342EE1-43E5-4AFB-895D-B61B9656DC14}">
  <ds:schemaRefs>
    <ds:schemaRef ds:uri="http://purl.org/dc/elements/1.1/"/>
    <ds:schemaRef ds:uri="http://schemas.microsoft.com/office/infopath/2007/PartnerControls"/>
    <ds:schemaRef ds:uri="http://www.w3.org/XML/1998/namespace"/>
    <ds:schemaRef ds:uri="16c05727-aa75-4e4a-9b5f-8a80a1165891"/>
    <ds:schemaRef ds:uri="http://schemas.openxmlformats.org/package/2006/metadata/core-properties"/>
    <ds:schemaRef ds:uri="230e9df3-be65-4c73-a93b-d1236ebd677e"/>
    <ds:schemaRef ds:uri="71af3243-3dd4-4a8d-8c0d-dd76da1f02a5"/>
    <ds:schemaRef ds:uri="http://schemas.microsoft.com/office/2006/documentManagement/types"/>
    <ds:schemaRef ds:uri="http://purl.org/dc/dcmitype/"/>
    <ds:schemaRef ds:uri="http://schemas.microsoft.com/sharepoint/v3"/>
    <ds:schemaRef ds:uri="http://schemas.microsoft.com/office/2006/metadata/properties"/>
    <ds:schemaRef ds:uri="http://purl.org/dc/te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{B0C967D9-55B0-4D56-ADF1-014974950D0B}tf33713516_win32</Template>
  <TotalTime>40210</TotalTime>
  <Words>1648</Words>
  <Application>Microsoft Office PowerPoint</Application>
  <PresentationFormat>Widescreen</PresentationFormat>
  <Paragraphs>169</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Berlin Sans FB</vt:lpstr>
      <vt:lpstr>Calibri</vt:lpstr>
      <vt:lpstr>Gill Sans MT</vt:lpstr>
      <vt:lpstr>Walbaum Display</vt:lpstr>
      <vt:lpstr>3DFloatVTI</vt:lpstr>
      <vt:lpstr>F5 LTM Learning  with Alexander 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This concludes Chapter 04.  I hope this video helped you understand how F5 LTM operates as a Full Proxy.  Continue with Chapter 05 to learn about the concepts of Nodes, Health Monitors, Pools, and Pool Members.  Also, check out Bonus Chapter 03 to see how to set up an F5 VM as a full reverse proxy.  Thank you for watching!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F5 rSeries Learning with Alexander S</dc:title>
  <dc:creator>Alexander Sellapillai</dc:creator>
  <cp:lastModifiedBy>Alexander</cp:lastModifiedBy>
  <cp:revision>224</cp:revision>
  <dcterms:created xsi:type="dcterms:W3CDTF">2025-06-06T10:05:20Z</dcterms:created>
  <dcterms:modified xsi:type="dcterms:W3CDTF">2026-01-09T08:18:08Z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